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320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9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AFD52-6BE7-43F6-B945-C7DAE16AD356}" type="doc">
      <dgm:prSet loTypeId="urn:microsoft.com/office/officeart/2005/8/layout/arrow2" loCatId="process" qsTypeId="urn:microsoft.com/office/officeart/2005/8/quickstyle/3d3" qsCatId="3D" csTypeId="urn:microsoft.com/office/officeart/2005/8/colors/colorful5" csCatId="colorful" phldr="1"/>
      <dgm:spPr/>
    </dgm:pt>
    <dgm:pt modelId="{DA7C50BD-118C-4016-B218-ECF9A9BED2F2}">
      <dgm:prSet phldrT="[Текст]" custT="1"/>
      <dgm:spPr/>
      <dgm:t>
        <a:bodyPr/>
        <a:lstStyle/>
        <a:p>
          <a:r>
            <a:rPr lang="uz-Cyrl-UZ" sz="18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Экспорт – </a:t>
          </a:r>
        </a:p>
        <a:p>
          <a:r>
            <a:rPr lang="uz-Cyrl-UZ" sz="18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5 дан ортиқ давлатларга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0F4605A-9C8E-4444-B4DE-1723CB927130}" type="parTrans" cxnId="{BA087214-7D59-4B61-AEFC-ED11B0AC19B7}">
      <dgm:prSet/>
      <dgm:spPr/>
      <dgm:t>
        <a:bodyPr/>
        <a:lstStyle/>
        <a:p>
          <a:endParaRPr lang="ru-RU"/>
        </a:p>
      </dgm:t>
    </dgm:pt>
    <dgm:pt modelId="{C6297B85-4709-4611-89CD-16DFCCE69855}" type="sibTrans" cxnId="{BA087214-7D59-4B61-AEFC-ED11B0AC19B7}">
      <dgm:prSet/>
      <dgm:spPr/>
      <dgm:t>
        <a:bodyPr/>
        <a:lstStyle/>
        <a:p>
          <a:endParaRPr lang="ru-RU"/>
        </a:p>
      </dgm:t>
    </dgm:pt>
    <dgm:pt modelId="{22E64F07-8566-4D9F-AC3A-30E88B203C56}">
      <dgm:prSet phldrT="[Текст]" custT="1"/>
      <dgm:spPr/>
      <dgm:t>
        <a:bodyPr/>
        <a:lstStyle/>
        <a:p>
          <a:r>
            <a:rPr lang="uz-Cyrl-UZ" sz="18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Экспортёр корхоналар -  12 та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BAB5441-5C8F-42C5-B45F-6E4D1FB89FC3}" type="parTrans" cxnId="{1130AF2D-ED2B-447A-8363-858EBC0EA078}">
      <dgm:prSet/>
      <dgm:spPr/>
      <dgm:t>
        <a:bodyPr/>
        <a:lstStyle/>
        <a:p>
          <a:endParaRPr lang="ru-RU"/>
        </a:p>
      </dgm:t>
    </dgm:pt>
    <dgm:pt modelId="{D284358A-8ED5-47FD-B72F-9AFD5CB7A4AC}" type="sibTrans" cxnId="{1130AF2D-ED2B-447A-8363-858EBC0EA078}">
      <dgm:prSet/>
      <dgm:spPr/>
      <dgm:t>
        <a:bodyPr/>
        <a:lstStyle/>
        <a:p>
          <a:endParaRPr lang="ru-RU"/>
        </a:p>
      </dgm:t>
    </dgm:pt>
    <dgm:pt modelId="{EACFA90C-7B89-4781-B8AC-C05615C05EDD}" type="pres">
      <dgm:prSet presAssocID="{C4FAFD52-6BE7-43F6-B945-C7DAE16AD356}" presName="arrowDiagram" presStyleCnt="0">
        <dgm:presLayoutVars>
          <dgm:chMax val="5"/>
          <dgm:dir/>
          <dgm:resizeHandles val="exact"/>
        </dgm:presLayoutVars>
      </dgm:prSet>
      <dgm:spPr/>
    </dgm:pt>
    <dgm:pt modelId="{9BA00786-593F-4299-8FB3-31B4D5DA52D0}" type="pres">
      <dgm:prSet presAssocID="{C4FAFD52-6BE7-43F6-B945-C7DAE16AD356}" presName="arrow" presStyleLbl="bgShp" presStyleIdx="0" presStyleCnt="1" custLinFactNeighborX="1737"/>
      <dgm:spPr>
        <a:solidFill>
          <a:srgbClr val="FFC000"/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ru-RU"/>
        </a:p>
      </dgm:t>
    </dgm:pt>
    <dgm:pt modelId="{987BE14A-B971-46FC-AA93-19EFA767590A}" type="pres">
      <dgm:prSet presAssocID="{C4FAFD52-6BE7-43F6-B945-C7DAE16AD356}" presName="arrowDiagram2" presStyleCnt="0"/>
      <dgm:spPr/>
    </dgm:pt>
    <dgm:pt modelId="{99954DF0-E33E-4712-85FC-3A11F4DB6E94}" type="pres">
      <dgm:prSet presAssocID="{DA7C50BD-118C-4016-B218-ECF9A9BED2F2}" presName="bullet2a" presStyleLbl="node1" presStyleIdx="0" presStyleCnt="2"/>
      <dgm:spPr/>
    </dgm:pt>
    <dgm:pt modelId="{D4A5BAB4-3B48-412B-A5E0-51D9670F87B5}" type="pres">
      <dgm:prSet presAssocID="{DA7C50BD-118C-4016-B218-ECF9A9BED2F2}" presName="textBox2a" presStyleLbl="revTx" presStyleIdx="0" presStyleCnt="2" custLinFactNeighborX="96610" custLinFactNeighborY="-26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E7BD6-BB72-484A-8A1D-626939FC2407}" type="pres">
      <dgm:prSet presAssocID="{22E64F07-8566-4D9F-AC3A-30E88B203C56}" presName="bullet2b" presStyleLbl="node1" presStyleIdx="1" presStyleCnt="2"/>
      <dgm:spPr/>
    </dgm:pt>
    <dgm:pt modelId="{5E1DE1B4-C375-4DC3-8956-5AC1E21A4E3F}" type="pres">
      <dgm:prSet presAssocID="{22E64F07-8566-4D9F-AC3A-30E88B203C56}" presName="textBox2b" presStyleLbl="revTx" presStyleIdx="1" presStyleCnt="2" custLinFactX="-6467" custLinFactNeighborX="-100000" custLinFactNeighborY="43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087214-7D59-4B61-AEFC-ED11B0AC19B7}" srcId="{C4FAFD52-6BE7-43F6-B945-C7DAE16AD356}" destId="{DA7C50BD-118C-4016-B218-ECF9A9BED2F2}" srcOrd="0" destOrd="0" parTransId="{50F4605A-9C8E-4444-B4DE-1723CB927130}" sibTransId="{C6297B85-4709-4611-89CD-16DFCCE69855}"/>
    <dgm:cxn modelId="{1130AF2D-ED2B-447A-8363-858EBC0EA078}" srcId="{C4FAFD52-6BE7-43F6-B945-C7DAE16AD356}" destId="{22E64F07-8566-4D9F-AC3A-30E88B203C56}" srcOrd="1" destOrd="0" parTransId="{DBAB5441-5C8F-42C5-B45F-6E4D1FB89FC3}" sibTransId="{D284358A-8ED5-47FD-B72F-9AFD5CB7A4AC}"/>
    <dgm:cxn modelId="{2F9D1986-35CC-439E-B7A2-0C4E3E5C0E6F}" type="presOf" srcId="{22E64F07-8566-4D9F-AC3A-30E88B203C56}" destId="{5E1DE1B4-C375-4DC3-8956-5AC1E21A4E3F}" srcOrd="0" destOrd="0" presId="urn:microsoft.com/office/officeart/2005/8/layout/arrow2"/>
    <dgm:cxn modelId="{1CB23870-6987-4692-8430-9EE2E4E59E7D}" type="presOf" srcId="{DA7C50BD-118C-4016-B218-ECF9A9BED2F2}" destId="{D4A5BAB4-3B48-412B-A5E0-51D9670F87B5}" srcOrd="0" destOrd="0" presId="urn:microsoft.com/office/officeart/2005/8/layout/arrow2"/>
    <dgm:cxn modelId="{7B51030B-0C84-4375-BE0F-C0A5CCFFBE60}" type="presOf" srcId="{C4FAFD52-6BE7-43F6-B945-C7DAE16AD356}" destId="{EACFA90C-7B89-4781-B8AC-C05615C05EDD}" srcOrd="0" destOrd="0" presId="urn:microsoft.com/office/officeart/2005/8/layout/arrow2"/>
    <dgm:cxn modelId="{8F94CAD7-D6D8-4077-9434-5720C08F00CB}" type="presParOf" srcId="{EACFA90C-7B89-4781-B8AC-C05615C05EDD}" destId="{9BA00786-593F-4299-8FB3-31B4D5DA52D0}" srcOrd="0" destOrd="0" presId="urn:microsoft.com/office/officeart/2005/8/layout/arrow2"/>
    <dgm:cxn modelId="{2D784EC8-1A5D-4299-B327-DB3A2C49DC23}" type="presParOf" srcId="{EACFA90C-7B89-4781-B8AC-C05615C05EDD}" destId="{987BE14A-B971-46FC-AA93-19EFA767590A}" srcOrd="1" destOrd="0" presId="urn:microsoft.com/office/officeart/2005/8/layout/arrow2"/>
    <dgm:cxn modelId="{CBA70956-465E-4E09-9385-7520AB04D1F9}" type="presParOf" srcId="{987BE14A-B971-46FC-AA93-19EFA767590A}" destId="{99954DF0-E33E-4712-85FC-3A11F4DB6E94}" srcOrd="0" destOrd="0" presId="urn:microsoft.com/office/officeart/2005/8/layout/arrow2"/>
    <dgm:cxn modelId="{F1672ED0-F97D-4B60-91BC-77A090766D3A}" type="presParOf" srcId="{987BE14A-B971-46FC-AA93-19EFA767590A}" destId="{D4A5BAB4-3B48-412B-A5E0-51D9670F87B5}" srcOrd="1" destOrd="0" presId="urn:microsoft.com/office/officeart/2005/8/layout/arrow2"/>
    <dgm:cxn modelId="{5CB3D9B6-EFE1-4951-8048-8E2594972DDB}" type="presParOf" srcId="{987BE14A-B971-46FC-AA93-19EFA767590A}" destId="{A3AE7BD6-BB72-484A-8A1D-626939FC2407}" srcOrd="2" destOrd="0" presId="urn:microsoft.com/office/officeart/2005/8/layout/arrow2"/>
    <dgm:cxn modelId="{8BB21C6A-857B-4D94-84E1-73827A4F1C16}" type="presParOf" srcId="{987BE14A-B971-46FC-AA93-19EFA767590A}" destId="{5E1DE1B4-C375-4DC3-8956-5AC1E21A4E3F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50B3B-92AA-4E94-BB58-751B3CB1283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8AA06A-C815-4721-8705-CA9F321F298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z-Cyrl-U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Чет эл инвестициялари тўғрисида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uz-Cyrl-U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ги Қонун – 1998 йил;</a:t>
          </a:r>
          <a:endParaRPr lang="ru-RU" sz="2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80E218-501E-4A91-9813-865CE5555173}" type="parTrans" cxnId="{23B73FB1-16E3-4E4C-A6A1-77608DD09B9D}">
      <dgm:prSet/>
      <dgm:spPr/>
      <dgm:t>
        <a:bodyPr/>
        <a:lstStyle/>
        <a:p>
          <a:endParaRPr lang="ru-RU"/>
        </a:p>
      </dgm:t>
    </dgm:pt>
    <dgm:pt modelId="{9F06BC28-1BC9-44A6-BEB5-0F48FCBFE5BE}" type="sibTrans" cxnId="{23B73FB1-16E3-4E4C-A6A1-77608DD09B9D}">
      <dgm:prSet/>
      <dgm:spPr/>
      <dgm:t>
        <a:bodyPr/>
        <a:lstStyle/>
        <a:p>
          <a:endParaRPr lang="ru-RU"/>
        </a:p>
      </dgm:t>
    </dgm:pt>
    <dgm:pt modelId="{63D4E52E-B27A-413A-93CE-85EE8A4FFEC9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«Чет 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эллик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инвесторлар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ҳуқуқларининг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кафолатлари</a:t>
          </a:r>
          <a:r>
            <a: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уларни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ҳимоя қилиш чоралари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тўғрисида» ги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Қонун</a:t>
          </a:r>
          <a:r>
            <a:rPr lang="uz-Cyrl-U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1998 йил;</a:t>
          </a:r>
          <a:endParaRPr lang="ru-RU" sz="2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C4E808-C5C7-40B5-8789-1C29B4238DCB}" type="parTrans" cxnId="{07B521D2-9F8D-4DB2-8201-577FF96810A5}">
      <dgm:prSet/>
      <dgm:spPr/>
      <dgm:t>
        <a:bodyPr/>
        <a:lstStyle/>
        <a:p>
          <a:endParaRPr lang="ru-RU"/>
        </a:p>
      </dgm:t>
    </dgm:pt>
    <dgm:pt modelId="{A5A42251-CB1E-4F91-BE55-7D80201F3EB9}" type="sibTrans" cxnId="{07B521D2-9F8D-4DB2-8201-577FF96810A5}">
      <dgm:prSet/>
      <dgm:spPr/>
      <dgm:t>
        <a:bodyPr/>
        <a:lstStyle/>
        <a:p>
          <a:endParaRPr lang="ru-RU"/>
        </a:p>
      </dgm:t>
    </dgm:pt>
    <dgm:pt modelId="{EDCBCC73-8C97-4E59-84C5-8EAFF23FD5D3}">
      <dgm:prSet custT="1"/>
      <dgm:spPr/>
      <dgm:t>
        <a:bodyPr/>
        <a:lstStyle/>
        <a:p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«Тўғридан-тўғри хорижий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инвестицияларни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жалб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этишни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рағбатлантириш борасидаги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қўшимча чора-тадбирлар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тўғрисида»ги 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Президент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Фармони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– 2012 </a:t>
          </a:r>
          <a:r>
            <a:rPr lang="ru-RU" sz="20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B0E529B3-7FD5-43A6-9625-4292658AF9C7}" type="parTrans" cxnId="{9B6354C0-4EB3-487C-A376-98EF479E4A57}">
      <dgm:prSet/>
      <dgm:spPr/>
      <dgm:t>
        <a:bodyPr/>
        <a:lstStyle/>
        <a:p>
          <a:endParaRPr lang="ru-RU"/>
        </a:p>
      </dgm:t>
    </dgm:pt>
    <dgm:pt modelId="{72B4FD1B-2E76-4987-ACA4-42318B9A6D63}" type="sibTrans" cxnId="{9B6354C0-4EB3-487C-A376-98EF479E4A57}">
      <dgm:prSet/>
      <dgm:spPr/>
      <dgm:t>
        <a:bodyPr/>
        <a:lstStyle/>
        <a:p>
          <a:endParaRPr lang="ru-RU"/>
        </a:p>
      </dgm:t>
    </dgm:pt>
    <dgm:pt modelId="{D35447E4-D0C3-4D01-89E8-AFED703CB1F0}">
      <dgm:prSet custT="1"/>
      <dgm:spPr/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z-Cyrl-U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Инвестицион фаолият тўғрисида</a:t>
          </a:r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uz-Cyrl-U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ги Қонун – 1998 йил;  </a:t>
          </a:r>
          <a:endParaRPr lang="ru-RU" sz="2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AA5187-CF32-41F2-BBD9-BB988F28AB2B}" type="parTrans" cxnId="{33E86F37-B395-410F-81E7-286F89F51AA7}">
      <dgm:prSet/>
      <dgm:spPr/>
      <dgm:t>
        <a:bodyPr/>
        <a:lstStyle/>
        <a:p>
          <a:endParaRPr lang="ru-RU"/>
        </a:p>
      </dgm:t>
    </dgm:pt>
    <dgm:pt modelId="{087935A5-A7FE-4AAF-B68E-B58305F02F5D}" type="sibTrans" cxnId="{33E86F37-B395-410F-81E7-286F89F51AA7}">
      <dgm:prSet/>
      <dgm:spPr/>
      <dgm:t>
        <a:bodyPr/>
        <a:lstStyle/>
        <a:p>
          <a:endParaRPr lang="ru-RU"/>
        </a:p>
      </dgm:t>
    </dgm:pt>
    <dgm:pt modelId="{2BF02293-3E18-4169-8561-BD3C13BEA58A}">
      <dgm:prSet custT="1"/>
      <dgm:spPr/>
      <dgm:t>
        <a:bodyPr/>
        <a:lstStyle/>
        <a:p>
          <a:r>
            <a:rPr lang="uz-Cyrl-U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Инвестиция фаолиятига оид </a:t>
          </a:r>
          <a:r>
            <a: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z-Cyrl-UZ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50 дан ортиқ меъёрий-ҳуқуқий ҳужжатлар қабул қилинган</a:t>
          </a:r>
          <a:endParaRPr lang="ru-RU" sz="2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161447-B292-4B48-9C5C-3947B8379425}" type="parTrans" cxnId="{3E1C9204-8CA0-478C-93A9-F41EA7D8233A}">
      <dgm:prSet/>
      <dgm:spPr/>
      <dgm:t>
        <a:bodyPr/>
        <a:lstStyle/>
        <a:p>
          <a:endParaRPr lang="ru-RU"/>
        </a:p>
      </dgm:t>
    </dgm:pt>
    <dgm:pt modelId="{4624D5AC-1FE2-48A3-AA9D-0F38B860D49B}" type="sibTrans" cxnId="{3E1C9204-8CA0-478C-93A9-F41EA7D8233A}">
      <dgm:prSet/>
      <dgm:spPr/>
      <dgm:t>
        <a:bodyPr/>
        <a:lstStyle/>
        <a:p>
          <a:endParaRPr lang="ru-RU"/>
        </a:p>
      </dgm:t>
    </dgm:pt>
    <dgm:pt modelId="{1326717F-BD9E-4931-8423-90C8725CC3B2}" type="pres">
      <dgm:prSet presAssocID="{52250B3B-92AA-4E94-BB58-751B3CB128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5DE72-66CC-477C-831F-170181CC9262}" type="pres">
      <dgm:prSet presAssocID="{6F8AA06A-C815-4721-8705-CA9F321F2988}" presName="parentText" presStyleLbl="node1" presStyleIdx="0" presStyleCnt="5" custScaleY="63349" custLinFactY="-13011" custLinFactNeighborX="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3E4AA-C01C-46B6-828B-3EF9DB355836}" type="pres">
      <dgm:prSet presAssocID="{9F06BC28-1BC9-44A6-BEB5-0F48FCBFE5BE}" presName="spacer" presStyleCnt="0"/>
      <dgm:spPr/>
      <dgm:t>
        <a:bodyPr/>
        <a:lstStyle/>
        <a:p>
          <a:endParaRPr lang="ru-RU"/>
        </a:p>
      </dgm:t>
    </dgm:pt>
    <dgm:pt modelId="{02FBBDCE-C40B-4719-A804-EED5FCA9D928}" type="pres">
      <dgm:prSet presAssocID="{63D4E52E-B27A-413A-93CE-85EE8A4FFEC9}" presName="parentText" presStyleLbl="node1" presStyleIdx="1" presStyleCnt="5" custScaleY="91135" custLinFactNeighborY="133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99110-5C4F-409B-BA05-E112845A6241}" type="pres">
      <dgm:prSet presAssocID="{A5A42251-CB1E-4F91-BE55-7D80201F3EB9}" presName="spacer" presStyleCnt="0"/>
      <dgm:spPr/>
      <dgm:t>
        <a:bodyPr/>
        <a:lstStyle/>
        <a:p>
          <a:endParaRPr lang="ru-RU"/>
        </a:p>
      </dgm:t>
    </dgm:pt>
    <dgm:pt modelId="{41F2A687-1E52-419F-B0DF-52AF08B8248E}" type="pres">
      <dgm:prSet presAssocID="{EDCBCC73-8C97-4E59-84C5-8EAFF23FD5D3}" presName="parentText" presStyleLbl="node1" presStyleIdx="2" presStyleCnt="5" custScaleY="76293" custLinFactY="548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A5FD2-F7A1-48FF-AD92-1905D4A01E66}" type="pres">
      <dgm:prSet presAssocID="{72B4FD1B-2E76-4987-ACA4-42318B9A6D63}" presName="spacer" presStyleCnt="0"/>
      <dgm:spPr/>
      <dgm:t>
        <a:bodyPr/>
        <a:lstStyle/>
        <a:p>
          <a:endParaRPr lang="ru-RU"/>
        </a:p>
      </dgm:t>
    </dgm:pt>
    <dgm:pt modelId="{DA77C528-9D4A-4EE0-8ED4-AAA0FECB7B52}" type="pres">
      <dgm:prSet presAssocID="{2BF02293-3E18-4169-8561-BD3C13BEA58A}" presName="parentText" presStyleLbl="node1" presStyleIdx="3" presStyleCnt="5" custLinFactY="193939" custLinFactNeighborX="24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8FB52-17C8-476F-86BF-513A3115C642}" type="pres">
      <dgm:prSet presAssocID="{4624D5AC-1FE2-48A3-AA9D-0F38B860D49B}" presName="spacer" presStyleCnt="0"/>
      <dgm:spPr/>
      <dgm:t>
        <a:bodyPr/>
        <a:lstStyle/>
        <a:p>
          <a:endParaRPr lang="ru-RU"/>
        </a:p>
      </dgm:t>
    </dgm:pt>
    <dgm:pt modelId="{55787041-2B66-466C-B9FF-DB3A23A9A3F9}" type="pres">
      <dgm:prSet presAssocID="{D35447E4-D0C3-4D01-89E8-AFED703CB1F0}" presName="parentText" presStyleLbl="node1" presStyleIdx="4" presStyleCnt="5" custScaleY="42412" custLinFactY="-16461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6354C0-4EB3-487C-A376-98EF479E4A57}" srcId="{52250B3B-92AA-4E94-BB58-751B3CB12831}" destId="{EDCBCC73-8C97-4E59-84C5-8EAFF23FD5D3}" srcOrd="2" destOrd="0" parTransId="{B0E529B3-7FD5-43A6-9625-4292658AF9C7}" sibTransId="{72B4FD1B-2E76-4987-ACA4-42318B9A6D63}"/>
    <dgm:cxn modelId="{FFAD27E9-5944-4104-9430-CD20D4BDE5AB}" type="presOf" srcId="{63D4E52E-B27A-413A-93CE-85EE8A4FFEC9}" destId="{02FBBDCE-C40B-4719-A804-EED5FCA9D928}" srcOrd="0" destOrd="0" presId="urn:microsoft.com/office/officeart/2005/8/layout/vList2"/>
    <dgm:cxn modelId="{A3F8614B-2F77-4A80-AD01-B6020E29137F}" type="presOf" srcId="{D35447E4-D0C3-4D01-89E8-AFED703CB1F0}" destId="{55787041-2B66-466C-B9FF-DB3A23A9A3F9}" srcOrd="0" destOrd="0" presId="urn:microsoft.com/office/officeart/2005/8/layout/vList2"/>
    <dgm:cxn modelId="{07B521D2-9F8D-4DB2-8201-577FF96810A5}" srcId="{52250B3B-92AA-4E94-BB58-751B3CB12831}" destId="{63D4E52E-B27A-413A-93CE-85EE8A4FFEC9}" srcOrd="1" destOrd="0" parTransId="{C3C4E808-C5C7-40B5-8789-1C29B4238DCB}" sibTransId="{A5A42251-CB1E-4F91-BE55-7D80201F3EB9}"/>
    <dgm:cxn modelId="{33E86F37-B395-410F-81E7-286F89F51AA7}" srcId="{52250B3B-92AA-4E94-BB58-751B3CB12831}" destId="{D35447E4-D0C3-4D01-89E8-AFED703CB1F0}" srcOrd="4" destOrd="0" parTransId="{1CAA5187-CF32-41F2-BBD9-BB988F28AB2B}" sibTransId="{087935A5-A7FE-4AAF-B68E-B58305F02F5D}"/>
    <dgm:cxn modelId="{F8EBD203-D12C-48A2-9302-758AFA76D77F}" type="presOf" srcId="{EDCBCC73-8C97-4E59-84C5-8EAFF23FD5D3}" destId="{41F2A687-1E52-419F-B0DF-52AF08B8248E}" srcOrd="0" destOrd="0" presId="urn:microsoft.com/office/officeart/2005/8/layout/vList2"/>
    <dgm:cxn modelId="{23B73FB1-16E3-4E4C-A6A1-77608DD09B9D}" srcId="{52250B3B-92AA-4E94-BB58-751B3CB12831}" destId="{6F8AA06A-C815-4721-8705-CA9F321F2988}" srcOrd="0" destOrd="0" parTransId="{1780E218-501E-4A91-9813-865CE5555173}" sibTransId="{9F06BC28-1BC9-44A6-BEB5-0F48FCBFE5BE}"/>
    <dgm:cxn modelId="{463D3E3E-A33E-46F6-82F7-E473C74B59C7}" type="presOf" srcId="{6F8AA06A-C815-4721-8705-CA9F321F2988}" destId="{8B25DE72-66CC-477C-831F-170181CC9262}" srcOrd="0" destOrd="0" presId="urn:microsoft.com/office/officeart/2005/8/layout/vList2"/>
    <dgm:cxn modelId="{BDCDFCCD-3FA3-475D-8167-A5215204E3DF}" type="presOf" srcId="{52250B3B-92AA-4E94-BB58-751B3CB12831}" destId="{1326717F-BD9E-4931-8423-90C8725CC3B2}" srcOrd="0" destOrd="0" presId="urn:microsoft.com/office/officeart/2005/8/layout/vList2"/>
    <dgm:cxn modelId="{3E1C9204-8CA0-478C-93A9-F41EA7D8233A}" srcId="{52250B3B-92AA-4E94-BB58-751B3CB12831}" destId="{2BF02293-3E18-4169-8561-BD3C13BEA58A}" srcOrd="3" destOrd="0" parTransId="{C6161447-B292-4B48-9C5C-3947B8379425}" sibTransId="{4624D5AC-1FE2-48A3-AA9D-0F38B860D49B}"/>
    <dgm:cxn modelId="{79B39241-A017-4EB5-AA87-2451E4222EFB}" type="presOf" srcId="{2BF02293-3E18-4169-8561-BD3C13BEA58A}" destId="{DA77C528-9D4A-4EE0-8ED4-AAA0FECB7B52}" srcOrd="0" destOrd="0" presId="urn:microsoft.com/office/officeart/2005/8/layout/vList2"/>
    <dgm:cxn modelId="{2EBCA860-66D4-4CE0-A533-F6B0460BE8B3}" type="presParOf" srcId="{1326717F-BD9E-4931-8423-90C8725CC3B2}" destId="{8B25DE72-66CC-477C-831F-170181CC9262}" srcOrd="0" destOrd="0" presId="urn:microsoft.com/office/officeart/2005/8/layout/vList2"/>
    <dgm:cxn modelId="{453246F1-261E-4B23-87E9-90943B45D15A}" type="presParOf" srcId="{1326717F-BD9E-4931-8423-90C8725CC3B2}" destId="{8B03E4AA-C01C-46B6-828B-3EF9DB355836}" srcOrd="1" destOrd="0" presId="urn:microsoft.com/office/officeart/2005/8/layout/vList2"/>
    <dgm:cxn modelId="{54253359-8DA8-4C53-90D2-8D73EBDD74B3}" type="presParOf" srcId="{1326717F-BD9E-4931-8423-90C8725CC3B2}" destId="{02FBBDCE-C40B-4719-A804-EED5FCA9D928}" srcOrd="2" destOrd="0" presId="urn:microsoft.com/office/officeart/2005/8/layout/vList2"/>
    <dgm:cxn modelId="{F0EB9116-C88E-468D-AD2B-41C35232E3C4}" type="presParOf" srcId="{1326717F-BD9E-4931-8423-90C8725CC3B2}" destId="{BDB99110-5C4F-409B-BA05-E112845A6241}" srcOrd="3" destOrd="0" presId="urn:microsoft.com/office/officeart/2005/8/layout/vList2"/>
    <dgm:cxn modelId="{FA2D7D80-B262-4192-838F-1D2975A4BCC8}" type="presParOf" srcId="{1326717F-BD9E-4931-8423-90C8725CC3B2}" destId="{41F2A687-1E52-419F-B0DF-52AF08B8248E}" srcOrd="4" destOrd="0" presId="urn:microsoft.com/office/officeart/2005/8/layout/vList2"/>
    <dgm:cxn modelId="{DB006653-A476-442E-9C28-E40C109A7B66}" type="presParOf" srcId="{1326717F-BD9E-4931-8423-90C8725CC3B2}" destId="{842A5FD2-F7A1-48FF-AD92-1905D4A01E66}" srcOrd="5" destOrd="0" presId="urn:microsoft.com/office/officeart/2005/8/layout/vList2"/>
    <dgm:cxn modelId="{8B7CBDB0-46AF-46EC-8B0C-7657A3F22C25}" type="presParOf" srcId="{1326717F-BD9E-4931-8423-90C8725CC3B2}" destId="{DA77C528-9D4A-4EE0-8ED4-AAA0FECB7B52}" srcOrd="6" destOrd="0" presId="urn:microsoft.com/office/officeart/2005/8/layout/vList2"/>
    <dgm:cxn modelId="{621B7411-B3F3-4EE9-B4B4-090D07C014B6}" type="presParOf" srcId="{1326717F-BD9E-4931-8423-90C8725CC3B2}" destId="{2B28FB52-17C8-476F-86BF-513A3115C642}" srcOrd="7" destOrd="0" presId="urn:microsoft.com/office/officeart/2005/8/layout/vList2"/>
    <dgm:cxn modelId="{94A09540-91A1-420A-B678-9BE5DF1C050E}" type="presParOf" srcId="{1326717F-BD9E-4931-8423-90C8725CC3B2}" destId="{55787041-2B66-466C-B9FF-DB3A23A9A3F9}" srcOrd="8" destOrd="0" presId="urn:microsoft.com/office/officeart/2005/8/layout/vList2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EE7C9-20A6-48E6-97A0-6EA8F8C6A9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</dgm:pt>
    <dgm:pt modelId="{E673BCE0-6025-4D6E-AA10-F52381DAAEA5}">
      <dgm:prSet phldrT="[Текст]"/>
      <dgm:spPr>
        <a:solidFill>
          <a:srgbClr val="0070C0"/>
        </a:solidFill>
      </dgm:spPr>
      <dgm:t>
        <a:bodyPr/>
        <a:lstStyle/>
        <a:p>
          <a:r>
            <a:rPr lang="uz-Cyrl-UZ" dirty="0" smtClean="0"/>
            <a:t>Гектар</a:t>
          </a:r>
          <a:endParaRPr lang="ru-RU" dirty="0"/>
        </a:p>
      </dgm:t>
    </dgm:pt>
    <dgm:pt modelId="{E0B5BC86-8537-4080-9714-2404C0AB3CAD}" type="parTrans" cxnId="{F45D8234-FCF6-41DC-ADD3-24D3DBD231F7}">
      <dgm:prSet/>
      <dgm:spPr/>
      <dgm:t>
        <a:bodyPr/>
        <a:lstStyle/>
        <a:p>
          <a:endParaRPr lang="ru-RU"/>
        </a:p>
      </dgm:t>
    </dgm:pt>
    <dgm:pt modelId="{5937C2DD-79E4-4A86-80E9-671E41412F54}" type="sibTrans" cxnId="{F45D8234-FCF6-41DC-ADD3-24D3DBD231F7}">
      <dgm:prSet/>
      <dgm:spPr/>
      <dgm:t>
        <a:bodyPr/>
        <a:lstStyle/>
        <a:p>
          <a:endParaRPr lang="ru-RU"/>
        </a:p>
      </dgm:t>
    </dgm:pt>
    <dgm:pt modelId="{0C19FBCA-693E-494C-B8D9-0DD6D02C2C81}" type="pres">
      <dgm:prSet presAssocID="{A24EE7C9-20A6-48E6-97A0-6EA8F8C6A9C5}" presName="Name0" presStyleCnt="0">
        <dgm:presLayoutVars>
          <dgm:chMax val="7"/>
          <dgm:chPref val="7"/>
          <dgm:dir/>
        </dgm:presLayoutVars>
      </dgm:prSet>
      <dgm:spPr/>
    </dgm:pt>
    <dgm:pt modelId="{5F5AC6D1-994A-41EA-AC0F-202EA23ED767}" type="pres">
      <dgm:prSet presAssocID="{A24EE7C9-20A6-48E6-97A0-6EA8F8C6A9C5}" presName="Name1" presStyleCnt="0"/>
      <dgm:spPr/>
    </dgm:pt>
    <dgm:pt modelId="{034715E5-F612-43F0-8A74-75E4C2DFD73D}" type="pres">
      <dgm:prSet presAssocID="{A24EE7C9-20A6-48E6-97A0-6EA8F8C6A9C5}" presName="cycle" presStyleCnt="0"/>
      <dgm:spPr/>
    </dgm:pt>
    <dgm:pt modelId="{07362D72-DF29-4B33-89F3-1CE508EC7127}" type="pres">
      <dgm:prSet presAssocID="{A24EE7C9-20A6-48E6-97A0-6EA8F8C6A9C5}" presName="srcNode" presStyleLbl="node1" presStyleIdx="0" presStyleCnt="1"/>
      <dgm:spPr/>
    </dgm:pt>
    <dgm:pt modelId="{E79F8AFA-8220-4BBD-8180-DF52597934A2}" type="pres">
      <dgm:prSet presAssocID="{A24EE7C9-20A6-48E6-97A0-6EA8F8C6A9C5}" presName="conn" presStyleLbl="parChTrans1D2" presStyleIdx="0" presStyleCnt="1"/>
      <dgm:spPr/>
      <dgm:t>
        <a:bodyPr/>
        <a:lstStyle/>
        <a:p>
          <a:endParaRPr lang="ru-RU"/>
        </a:p>
      </dgm:t>
    </dgm:pt>
    <dgm:pt modelId="{D3625B1C-4BC7-41D4-88F0-750229A35D52}" type="pres">
      <dgm:prSet presAssocID="{A24EE7C9-20A6-48E6-97A0-6EA8F8C6A9C5}" presName="extraNode" presStyleLbl="node1" presStyleIdx="0" presStyleCnt="1"/>
      <dgm:spPr/>
    </dgm:pt>
    <dgm:pt modelId="{46844B30-C2CD-46BC-9841-A7AD9883FD13}" type="pres">
      <dgm:prSet presAssocID="{A24EE7C9-20A6-48E6-97A0-6EA8F8C6A9C5}" presName="dstNode" presStyleLbl="node1" presStyleIdx="0" presStyleCnt="1"/>
      <dgm:spPr/>
    </dgm:pt>
    <dgm:pt modelId="{A62358F3-9552-48F4-8C90-C1C049C29905}" type="pres">
      <dgm:prSet presAssocID="{E673BCE0-6025-4D6E-AA10-F52381DAAEA5}" presName="text_1" presStyleLbl="node1" presStyleIdx="0" presStyleCnt="1" custScaleY="5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88AB5-23E6-4245-AFA7-982BC061FC7A}" type="pres">
      <dgm:prSet presAssocID="{E673BCE0-6025-4D6E-AA10-F52381DAAEA5}" presName="accent_1" presStyleCnt="0"/>
      <dgm:spPr/>
    </dgm:pt>
    <dgm:pt modelId="{2C4F1767-77C2-4A50-A467-E4182B8B4EE9}" type="pres">
      <dgm:prSet presAssocID="{E673BCE0-6025-4D6E-AA10-F52381DAAEA5}" presName="accentRepeatNode" presStyleLbl="solidFgAcc1" presStyleIdx="0" presStyleCnt="1" custScaleX="65929" custScaleY="67429" custLinFactNeighborX="-4685" custLinFactNeighborY="34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45D8234-FCF6-41DC-ADD3-24D3DBD231F7}" srcId="{A24EE7C9-20A6-48E6-97A0-6EA8F8C6A9C5}" destId="{E673BCE0-6025-4D6E-AA10-F52381DAAEA5}" srcOrd="0" destOrd="0" parTransId="{E0B5BC86-8537-4080-9714-2404C0AB3CAD}" sibTransId="{5937C2DD-79E4-4A86-80E9-671E41412F54}"/>
    <dgm:cxn modelId="{F0F13FA6-2988-4549-AA3B-7FD8A7884B76}" type="presOf" srcId="{E673BCE0-6025-4D6E-AA10-F52381DAAEA5}" destId="{A62358F3-9552-48F4-8C90-C1C049C29905}" srcOrd="0" destOrd="0" presId="urn:microsoft.com/office/officeart/2008/layout/VerticalCurvedList"/>
    <dgm:cxn modelId="{AD940C74-3910-4F39-938B-3B7B71032DAA}" type="presOf" srcId="{5937C2DD-79E4-4A86-80E9-671E41412F54}" destId="{E79F8AFA-8220-4BBD-8180-DF52597934A2}" srcOrd="0" destOrd="0" presId="urn:microsoft.com/office/officeart/2008/layout/VerticalCurvedList"/>
    <dgm:cxn modelId="{E59E756F-07C7-4311-AE89-BD6AF23080A5}" type="presOf" srcId="{A24EE7C9-20A6-48E6-97A0-6EA8F8C6A9C5}" destId="{0C19FBCA-693E-494C-B8D9-0DD6D02C2C81}" srcOrd="0" destOrd="0" presId="urn:microsoft.com/office/officeart/2008/layout/VerticalCurvedList"/>
    <dgm:cxn modelId="{3BB3F764-7957-4592-A5A5-C847D5ACB028}" type="presParOf" srcId="{0C19FBCA-693E-494C-B8D9-0DD6D02C2C81}" destId="{5F5AC6D1-994A-41EA-AC0F-202EA23ED767}" srcOrd="0" destOrd="0" presId="urn:microsoft.com/office/officeart/2008/layout/VerticalCurvedList"/>
    <dgm:cxn modelId="{A0D37D13-AF77-4B22-B1D0-4759F494EF01}" type="presParOf" srcId="{5F5AC6D1-994A-41EA-AC0F-202EA23ED767}" destId="{034715E5-F612-43F0-8A74-75E4C2DFD73D}" srcOrd="0" destOrd="0" presId="urn:microsoft.com/office/officeart/2008/layout/VerticalCurvedList"/>
    <dgm:cxn modelId="{3E511638-B08E-499E-BD0B-DE0FBB17F0E8}" type="presParOf" srcId="{034715E5-F612-43F0-8A74-75E4C2DFD73D}" destId="{07362D72-DF29-4B33-89F3-1CE508EC7127}" srcOrd="0" destOrd="0" presId="urn:microsoft.com/office/officeart/2008/layout/VerticalCurvedList"/>
    <dgm:cxn modelId="{2DA28C00-44F4-4F82-903D-CB51DA68BAF4}" type="presParOf" srcId="{034715E5-F612-43F0-8A74-75E4C2DFD73D}" destId="{E79F8AFA-8220-4BBD-8180-DF52597934A2}" srcOrd="1" destOrd="0" presId="urn:microsoft.com/office/officeart/2008/layout/VerticalCurvedList"/>
    <dgm:cxn modelId="{2133AB49-9032-4A63-9917-9C0CE6CDF5ED}" type="presParOf" srcId="{034715E5-F612-43F0-8A74-75E4C2DFD73D}" destId="{D3625B1C-4BC7-41D4-88F0-750229A35D52}" srcOrd="2" destOrd="0" presId="urn:microsoft.com/office/officeart/2008/layout/VerticalCurvedList"/>
    <dgm:cxn modelId="{56822B32-504D-46D6-9F25-D3A0755E0637}" type="presParOf" srcId="{034715E5-F612-43F0-8A74-75E4C2DFD73D}" destId="{46844B30-C2CD-46BC-9841-A7AD9883FD13}" srcOrd="3" destOrd="0" presId="urn:microsoft.com/office/officeart/2008/layout/VerticalCurvedList"/>
    <dgm:cxn modelId="{4F056EB2-98E1-4F20-B716-8BD7B0CCAE7E}" type="presParOf" srcId="{5F5AC6D1-994A-41EA-AC0F-202EA23ED767}" destId="{A62358F3-9552-48F4-8C90-C1C049C29905}" srcOrd="1" destOrd="0" presId="urn:microsoft.com/office/officeart/2008/layout/VerticalCurvedList"/>
    <dgm:cxn modelId="{95AA858B-9C34-471B-9DBD-E40C2080B642}" type="presParOf" srcId="{5F5AC6D1-994A-41EA-AC0F-202EA23ED767}" destId="{C9488AB5-23E6-4245-AFA7-982BC061FC7A}" srcOrd="2" destOrd="0" presId="urn:microsoft.com/office/officeart/2008/layout/VerticalCurvedList"/>
    <dgm:cxn modelId="{BD1A617A-EAE0-44BF-8588-B1E79CE3A98A}" type="presParOf" srcId="{C9488AB5-23E6-4245-AFA7-982BC061FC7A}" destId="{2C4F1767-77C2-4A50-A467-E4182B8B4E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C3B22-23E4-4677-AE12-745F14B8B03F}" type="doc">
      <dgm:prSet loTypeId="urn:microsoft.com/office/officeart/2005/8/layout/radial6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90D4A59-2659-4452-8788-631C03FFD618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z-Cyrl-U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фойда солиғи 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A16889-F614-46DE-B649-315A9122DBAB}" type="parTrans" cxnId="{72862CFD-9A73-4626-8BF7-FBF70776B098}">
      <dgm:prSet/>
      <dgm:spPr/>
      <dgm:t>
        <a:bodyPr/>
        <a:lstStyle/>
        <a:p>
          <a:endParaRPr lang="ru-RU"/>
        </a:p>
      </dgm:t>
    </dgm:pt>
    <dgm:pt modelId="{1124309F-243A-4B7E-BC61-DAD41AE92ACB}" type="sibTrans" cxnId="{72862CFD-9A73-4626-8BF7-FBF70776B098}">
      <dgm:prSet/>
      <dgm:spPr/>
      <dgm:t>
        <a:bodyPr/>
        <a:lstStyle/>
        <a:p>
          <a:endParaRPr lang="ru-RU"/>
        </a:p>
      </dgm:t>
    </dgm:pt>
    <dgm:pt modelId="{C599B34C-CE84-4236-AC67-5A5DB675306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z-Cyrl-UZ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ягона солиқ тўлови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19B26B-1E36-4335-806D-0CF4EA0F871B}" type="parTrans" cxnId="{9821BA7C-FBE7-442E-80D0-3B6D4E6D80F0}">
      <dgm:prSet/>
      <dgm:spPr/>
      <dgm:t>
        <a:bodyPr/>
        <a:lstStyle/>
        <a:p>
          <a:endParaRPr lang="ru-RU"/>
        </a:p>
      </dgm:t>
    </dgm:pt>
    <dgm:pt modelId="{1C6CD636-8287-4080-9D1A-B954E1998EBE}" type="sibTrans" cxnId="{9821BA7C-FBE7-442E-80D0-3B6D4E6D80F0}">
      <dgm:prSet/>
      <dgm:spPr/>
      <dgm:t>
        <a:bodyPr/>
        <a:lstStyle/>
        <a:p>
          <a:endParaRPr lang="ru-RU"/>
        </a:p>
      </dgm:t>
    </dgm:pt>
    <dgm:pt modelId="{5C42582D-9976-4046-8CA9-E50D1EBC07C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z-Cyrl-U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юридик шахсларнинг мол-мулк солиғи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1E4109-8021-4DE3-B0E4-2503C06626B7}" type="sibTrans" cxnId="{A745BE4B-E874-43F1-A0F5-976C796FF2D8}">
      <dgm:prSet/>
      <dgm:spPr/>
      <dgm:t>
        <a:bodyPr/>
        <a:lstStyle/>
        <a:p>
          <a:endParaRPr lang="ru-RU"/>
        </a:p>
      </dgm:t>
    </dgm:pt>
    <dgm:pt modelId="{A3FA3EEF-AAEC-49CA-9EE6-8B6B864C3EB1}" type="parTrans" cxnId="{A745BE4B-E874-43F1-A0F5-976C796FF2D8}">
      <dgm:prSet/>
      <dgm:spPr/>
      <dgm:t>
        <a:bodyPr/>
        <a:lstStyle/>
        <a:p>
          <a:endParaRPr lang="ru-RU"/>
        </a:p>
      </dgm:t>
    </dgm:pt>
    <dgm:pt modelId="{95F6B814-3B8A-4DB2-95B9-616A3FDD26D3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z-Cyrl-U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йилга тўлаш-дан озод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70D415-BAA7-46EB-AB08-C558DC7A7678}" type="parTrans" cxnId="{979184A8-0A51-41AC-81F3-E66330A6244E}">
      <dgm:prSet/>
      <dgm:spPr/>
      <dgm:t>
        <a:bodyPr/>
        <a:lstStyle/>
        <a:p>
          <a:endParaRPr lang="ru-RU"/>
        </a:p>
      </dgm:t>
    </dgm:pt>
    <dgm:pt modelId="{9C4D1660-4844-4E8D-8B91-D6CF1D5525FA}" type="sibTrans" cxnId="{979184A8-0A51-41AC-81F3-E66330A6244E}">
      <dgm:prSet/>
      <dgm:spPr/>
      <dgm:t>
        <a:bodyPr/>
        <a:lstStyle/>
        <a:p>
          <a:endParaRPr lang="ru-RU"/>
        </a:p>
      </dgm:t>
    </dgm:pt>
    <dgm:pt modelId="{CDEDCF52-5343-4904-9457-82B9B0290CAB}" type="pres">
      <dgm:prSet presAssocID="{D1AC3B22-23E4-4677-AE12-745F14B8B0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97A746-B78F-43CE-BFD5-B6D94EB60D91}" type="pres">
      <dgm:prSet presAssocID="{95F6B814-3B8A-4DB2-95B9-616A3FDD26D3}" presName="centerShape" presStyleLbl="node0" presStyleIdx="0" presStyleCnt="1" custLinFactNeighborX="-4472" custLinFactNeighborY="-1742"/>
      <dgm:spPr/>
      <dgm:t>
        <a:bodyPr/>
        <a:lstStyle/>
        <a:p>
          <a:endParaRPr lang="ru-RU"/>
        </a:p>
      </dgm:t>
    </dgm:pt>
    <dgm:pt modelId="{D7211428-579D-48C2-BF47-7C395519B49C}" type="pres">
      <dgm:prSet presAssocID="{D90D4A59-2659-4452-8788-631C03FFD618}" presName="node" presStyleLbl="node1" presStyleIdx="0" presStyleCnt="3" custScaleX="170843" custScaleY="122852" custRadScaleRad="96885" custRadScaleInc="-15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15184-2C86-44ED-A940-003A7D451E46}" type="pres">
      <dgm:prSet presAssocID="{D90D4A59-2659-4452-8788-631C03FFD618}" presName="dummy" presStyleCnt="0"/>
      <dgm:spPr/>
      <dgm:t>
        <a:bodyPr/>
        <a:lstStyle/>
        <a:p>
          <a:endParaRPr lang="ru-RU"/>
        </a:p>
      </dgm:t>
    </dgm:pt>
    <dgm:pt modelId="{4103340A-7676-4AF3-A669-8A1AB4F7F3C3}" type="pres">
      <dgm:prSet presAssocID="{1124309F-243A-4B7E-BC61-DAD41AE92AC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56107ED0-5995-4FA3-83D3-335B8D6CB2FF}" type="pres">
      <dgm:prSet presAssocID="{5C42582D-9976-4046-8CA9-E50D1EBC07C9}" presName="node" presStyleLbl="node1" presStyleIdx="1" presStyleCnt="3" custScaleX="208921" custScaleY="139886" custRadScaleRad="107862" custRadScaleInc="-67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50A4FE-BB45-4F23-B953-D9C9B51FD8F1}" type="pres">
      <dgm:prSet presAssocID="{5C42582D-9976-4046-8CA9-E50D1EBC07C9}" presName="dummy" presStyleCnt="0"/>
      <dgm:spPr/>
      <dgm:t>
        <a:bodyPr/>
        <a:lstStyle/>
        <a:p>
          <a:endParaRPr lang="ru-RU"/>
        </a:p>
      </dgm:t>
    </dgm:pt>
    <dgm:pt modelId="{CB33E5E4-55E1-4384-9FBA-0CB23881004E}" type="pres">
      <dgm:prSet presAssocID="{D51E4109-8021-4DE3-B0E4-2503C06626B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5EBDC0D-BBE0-4157-90B9-D3CB20C067E6}" type="pres">
      <dgm:prSet presAssocID="{C599B34C-CE84-4236-AC67-5A5DB6753064}" presName="node" presStyleLbl="node1" presStyleIdx="2" presStyleCnt="3" custScaleX="155614" custScaleY="122852" custRadScaleRad="108078" custRadScaleInc="59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E2681-66F4-4534-8CE7-6D27B6D3B5AD}" type="pres">
      <dgm:prSet presAssocID="{C599B34C-CE84-4236-AC67-5A5DB6753064}" presName="dummy" presStyleCnt="0"/>
      <dgm:spPr/>
      <dgm:t>
        <a:bodyPr/>
        <a:lstStyle/>
        <a:p>
          <a:endParaRPr lang="ru-RU"/>
        </a:p>
      </dgm:t>
    </dgm:pt>
    <dgm:pt modelId="{0BDBDD21-6128-4D48-8815-B2B8F31BEDA8}" type="pres">
      <dgm:prSet presAssocID="{1C6CD636-8287-4080-9D1A-B954E1998EB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41FADBF-9BFF-410B-A582-19B40613C8EF}" type="presOf" srcId="{95F6B814-3B8A-4DB2-95B9-616A3FDD26D3}" destId="{3997A746-B78F-43CE-BFD5-B6D94EB60D91}" srcOrd="0" destOrd="0" presId="urn:microsoft.com/office/officeart/2005/8/layout/radial6"/>
    <dgm:cxn modelId="{DFC1D7F3-FA68-48C9-95B7-5417978CCFAB}" type="presOf" srcId="{1124309F-243A-4B7E-BC61-DAD41AE92ACB}" destId="{4103340A-7676-4AF3-A669-8A1AB4F7F3C3}" srcOrd="0" destOrd="0" presId="urn:microsoft.com/office/officeart/2005/8/layout/radial6"/>
    <dgm:cxn modelId="{3D962C9B-3AF8-4CB6-9E90-5A11FBBDDC5A}" type="presOf" srcId="{1C6CD636-8287-4080-9D1A-B954E1998EBE}" destId="{0BDBDD21-6128-4D48-8815-B2B8F31BEDA8}" srcOrd="0" destOrd="0" presId="urn:microsoft.com/office/officeart/2005/8/layout/radial6"/>
    <dgm:cxn modelId="{9821BA7C-FBE7-442E-80D0-3B6D4E6D80F0}" srcId="{95F6B814-3B8A-4DB2-95B9-616A3FDD26D3}" destId="{C599B34C-CE84-4236-AC67-5A5DB6753064}" srcOrd="2" destOrd="0" parTransId="{1319B26B-1E36-4335-806D-0CF4EA0F871B}" sibTransId="{1C6CD636-8287-4080-9D1A-B954E1998EBE}"/>
    <dgm:cxn modelId="{72862CFD-9A73-4626-8BF7-FBF70776B098}" srcId="{95F6B814-3B8A-4DB2-95B9-616A3FDD26D3}" destId="{D90D4A59-2659-4452-8788-631C03FFD618}" srcOrd="0" destOrd="0" parTransId="{9CA16889-F614-46DE-B649-315A9122DBAB}" sibTransId="{1124309F-243A-4B7E-BC61-DAD41AE92ACB}"/>
    <dgm:cxn modelId="{7F8CF49B-218E-46A2-9F5C-588D1D6B302D}" type="presOf" srcId="{D90D4A59-2659-4452-8788-631C03FFD618}" destId="{D7211428-579D-48C2-BF47-7C395519B49C}" srcOrd="0" destOrd="0" presId="urn:microsoft.com/office/officeart/2005/8/layout/radial6"/>
    <dgm:cxn modelId="{A745BE4B-E874-43F1-A0F5-976C796FF2D8}" srcId="{95F6B814-3B8A-4DB2-95B9-616A3FDD26D3}" destId="{5C42582D-9976-4046-8CA9-E50D1EBC07C9}" srcOrd="1" destOrd="0" parTransId="{A3FA3EEF-AAEC-49CA-9EE6-8B6B864C3EB1}" sibTransId="{D51E4109-8021-4DE3-B0E4-2503C06626B7}"/>
    <dgm:cxn modelId="{0AA64248-2A27-465C-9752-56D3D2641115}" type="presOf" srcId="{C599B34C-CE84-4236-AC67-5A5DB6753064}" destId="{A5EBDC0D-BBE0-4157-90B9-D3CB20C067E6}" srcOrd="0" destOrd="0" presId="urn:microsoft.com/office/officeart/2005/8/layout/radial6"/>
    <dgm:cxn modelId="{855EB7F3-1A70-42ED-A356-86FDB58DC5C9}" type="presOf" srcId="{D51E4109-8021-4DE3-B0E4-2503C06626B7}" destId="{CB33E5E4-55E1-4384-9FBA-0CB23881004E}" srcOrd="0" destOrd="0" presId="urn:microsoft.com/office/officeart/2005/8/layout/radial6"/>
    <dgm:cxn modelId="{F09CCCEF-F193-4340-ADE2-E384E29B742A}" type="presOf" srcId="{5C42582D-9976-4046-8CA9-E50D1EBC07C9}" destId="{56107ED0-5995-4FA3-83D3-335B8D6CB2FF}" srcOrd="0" destOrd="0" presId="urn:microsoft.com/office/officeart/2005/8/layout/radial6"/>
    <dgm:cxn modelId="{979184A8-0A51-41AC-81F3-E66330A6244E}" srcId="{D1AC3B22-23E4-4677-AE12-745F14B8B03F}" destId="{95F6B814-3B8A-4DB2-95B9-616A3FDD26D3}" srcOrd="0" destOrd="0" parTransId="{5670D415-BAA7-46EB-AB08-C558DC7A7678}" sibTransId="{9C4D1660-4844-4E8D-8B91-D6CF1D5525FA}"/>
    <dgm:cxn modelId="{C587F92D-C967-4D2F-989C-73E3846AC1D1}" type="presOf" srcId="{D1AC3B22-23E4-4677-AE12-745F14B8B03F}" destId="{CDEDCF52-5343-4904-9457-82B9B0290CAB}" srcOrd="0" destOrd="0" presId="urn:microsoft.com/office/officeart/2005/8/layout/radial6"/>
    <dgm:cxn modelId="{FE3B03CC-64F0-4B2D-B0FA-4097FC914E0D}" type="presParOf" srcId="{CDEDCF52-5343-4904-9457-82B9B0290CAB}" destId="{3997A746-B78F-43CE-BFD5-B6D94EB60D91}" srcOrd="0" destOrd="0" presId="urn:microsoft.com/office/officeart/2005/8/layout/radial6"/>
    <dgm:cxn modelId="{2B72A978-5BE7-4927-B524-8EFC3F3EE7BC}" type="presParOf" srcId="{CDEDCF52-5343-4904-9457-82B9B0290CAB}" destId="{D7211428-579D-48C2-BF47-7C395519B49C}" srcOrd="1" destOrd="0" presId="urn:microsoft.com/office/officeart/2005/8/layout/radial6"/>
    <dgm:cxn modelId="{235E189A-6121-4D5F-B5DE-47C37ED75616}" type="presParOf" srcId="{CDEDCF52-5343-4904-9457-82B9B0290CAB}" destId="{71E15184-2C86-44ED-A940-003A7D451E46}" srcOrd="2" destOrd="0" presId="urn:microsoft.com/office/officeart/2005/8/layout/radial6"/>
    <dgm:cxn modelId="{B4EB9C54-296C-4B8A-A833-DF84FC25CE13}" type="presParOf" srcId="{CDEDCF52-5343-4904-9457-82B9B0290CAB}" destId="{4103340A-7676-4AF3-A669-8A1AB4F7F3C3}" srcOrd="3" destOrd="0" presId="urn:microsoft.com/office/officeart/2005/8/layout/radial6"/>
    <dgm:cxn modelId="{F20280EC-D816-494E-8961-17A968122DD6}" type="presParOf" srcId="{CDEDCF52-5343-4904-9457-82B9B0290CAB}" destId="{56107ED0-5995-4FA3-83D3-335B8D6CB2FF}" srcOrd="4" destOrd="0" presId="urn:microsoft.com/office/officeart/2005/8/layout/radial6"/>
    <dgm:cxn modelId="{4A3E2E03-49D8-46EB-AA1D-1CFBCAD392EB}" type="presParOf" srcId="{CDEDCF52-5343-4904-9457-82B9B0290CAB}" destId="{0050A4FE-BB45-4F23-B953-D9C9B51FD8F1}" srcOrd="5" destOrd="0" presId="urn:microsoft.com/office/officeart/2005/8/layout/radial6"/>
    <dgm:cxn modelId="{7B4EC958-4C99-4330-BF6C-017520786ED9}" type="presParOf" srcId="{CDEDCF52-5343-4904-9457-82B9B0290CAB}" destId="{CB33E5E4-55E1-4384-9FBA-0CB23881004E}" srcOrd="6" destOrd="0" presId="urn:microsoft.com/office/officeart/2005/8/layout/radial6"/>
    <dgm:cxn modelId="{0E5BADD8-899E-4C94-B3EE-B868AA9D598F}" type="presParOf" srcId="{CDEDCF52-5343-4904-9457-82B9B0290CAB}" destId="{A5EBDC0D-BBE0-4157-90B9-D3CB20C067E6}" srcOrd="7" destOrd="0" presId="urn:microsoft.com/office/officeart/2005/8/layout/radial6"/>
    <dgm:cxn modelId="{6376B51D-555D-4696-B384-A2CFF317C3FA}" type="presParOf" srcId="{CDEDCF52-5343-4904-9457-82B9B0290CAB}" destId="{1E4E2681-66F4-4534-8CE7-6D27B6D3B5AD}" srcOrd="8" destOrd="0" presId="urn:microsoft.com/office/officeart/2005/8/layout/radial6"/>
    <dgm:cxn modelId="{2527B076-0789-42EC-B4E9-B489213967CB}" type="presParOf" srcId="{CDEDCF52-5343-4904-9457-82B9B0290CAB}" destId="{0BDBDD21-6128-4D48-8815-B2B8F31BEDA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7D0502-071C-45AA-8F74-C365D2DA765B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485CB-8D37-429F-A68A-0A88F342B0E7}">
      <dgm:prSet phldrT="[Текст]"/>
      <dgm:spPr/>
      <dgm:t>
        <a:bodyPr/>
        <a:lstStyle/>
        <a:p>
          <a:r>
            <a:rPr lang="uz-Cyrl-UZ" b="0" dirty="0" smtClean="0">
              <a:latin typeface="Times New Roman" pitchFamily="18" charset="0"/>
              <a:cs typeface="Times New Roman" pitchFamily="18" charset="0"/>
            </a:rPr>
            <a:t>маҳсулот умумий ҳажмининг камида </a:t>
          </a:r>
          <a:br>
            <a:rPr lang="uz-Cyrl-UZ" b="0" dirty="0" smtClean="0">
              <a:latin typeface="Times New Roman" pitchFamily="18" charset="0"/>
              <a:cs typeface="Times New Roman" pitchFamily="18" charset="0"/>
            </a:rPr>
          </a:br>
          <a:r>
            <a:rPr lang="uz-Cyrl-UZ" b="1" dirty="0" smtClean="0">
              <a:latin typeface="Times New Roman" pitchFamily="18" charset="0"/>
              <a:cs typeface="Times New Roman" pitchFamily="18" charset="0"/>
            </a:rPr>
            <a:t>30 %</a:t>
          </a:r>
          <a:r>
            <a:rPr lang="uz-Cyrl-UZ" b="0" dirty="0" smtClean="0">
              <a:latin typeface="Times New Roman" pitchFamily="18" charset="0"/>
              <a:cs typeface="Times New Roman" pitchFamily="18" charset="0"/>
            </a:rPr>
            <a:t> экспортга сотилган тақдирда </a:t>
          </a:r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1AA1D843-CBEB-4285-BEC1-94E02ABA39F1}" type="parTrans" cxnId="{0924464A-D9F7-41FA-A2CE-BA137578A4BA}">
      <dgm:prSet/>
      <dgm:spPr/>
      <dgm:t>
        <a:bodyPr/>
        <a:lstStyle/>
        <a:p>
          <a:endParaRPr lang="ru-RU"/>
        </a:p>
      </dgm:t>
    </dgm:pt>
    <dgm:pt modelId="{07E737B8-DB19-4969-A5AA-67E5F6FE8988}" type="sibTrans" cxnId="{0924464A-D9F7-41FA-A2CE-BA137578A4BA}">
      <dgm:prSet/>
      <dgm:spPr/>
      <dgm:t>
        <a:bodyPr/>
        <a:lstStyle/>
        <a:p>
          <a:endParaRPr lang="ru-RU"/>
        </a:p>
      </dgm:t>
    </dgm:pt>
    <dgm:pt modelId="{841B8198-A518-4817-97F1-F603B35CBDE3}">
      <dgm:prSet phldrT="[Текст]"/>
      <dgm:spPr/>
      <dgm:t>
        <a:bodyPr/>
        <a:lstStyle/>
        <a:p>
          <a:r>
            <a:rPr lang="uz-Cyrl-U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имтиёзларнинг амал қилиши қўшимча </a:t>
          </a:r>
          <a:br>
            <a:rPr lang="uz-Cyrl-U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uz-Cyrl-U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йилга узайтирилади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A4D52A-7979-4676-BD0C-FE66D3B08E22}" type="parTrans" cxnId="{6CDB0E54-0EF0-4F67-8262-2675431FDC2A}">
      <dgm:prSet/>
      <dgm:spPr/>
      <dgm:t>
        <a:bodyPr/>
        <a:lstStyle/>
        <a:p>
          <a:endParaRPr lang="ru-RU"/>
        </a:p>
      </dgm:t>
    </dgm:pt>
    <dgm:pt modelId="{4DDE2677-943D-4567-B512-479D7C2B09A1}" type="sibTrans" cxnId="{6CDB0E54-0EF0-4F67-8262-2675431FDC2A}">
      <dgm:prSet/>
      <dgm:spPr/>
      <dgm:t>
        <a:bodyPr/>
        <a:lstStyle/>
        <a:p>
          <a:endParaRPr lang="ru-RU"/>
        </a:p>
      </dgm:t>
    </dgm:pt>
    <dgm:pt modelId="{8DAB2B7B-230E-41C5-8EB1-289A34EA863D}" type="pres">
      <dgm:prSet presAssocID="{DC7D0502-071C-45AA-8F74-C365D2DA76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4D5F52A-B938-4CBF-BF81-6AB30DED1EEE}" type="pres">
      <dgm:prSet presAssocID="{3FE485CB-8D37-429F-A68A-0A88F342B0E7}" presName="root" presStyleCnt="0"/>
      <dgm:spPr/>
      <dgm:t>
        <a:bodyPr/>
        <a:lstStyle/>
        <a:p>
          <a:endParaRPr lang="ru-RU"/>
        </a:p>
      </dgm:t>
    </dgm:pt>
    <dgm:pt modelId="{5B42AD0B-5399-474E-B691-CE46FB683C99}" type="pres">
      <dgm:prSet presAssocID="{3FE485CB-8D37-429F-A68A-0A88F342B0E7}" presName="rootComposite" presStyleCnt="0"/>
      <dgm:spPr/>
      <dgm:t>
        <a:bodyPr/>
        <a:lstStyle/>
        <a:p>
          <a:endParaRPr lang="ru-RU"/>
        </a:p>
      </dgm:t>
    </dgm:pt>
    <dgm:pt modelId="{22BC322A-EFEA-43E2-AC4A-3A958B7E6550}" type="pres">
      <dgm:prSet presAssocID="{3FE485CB-8D37-429F-A68A-0A88F342B0E7}" presName="rootText" presStyleLbl="node1" presStyleIdx="0" presStyleCnt="1"/>
      <dgm:spPr/>
      <dgm:t>
        <a:bodyPr/>
        <a:lstStyle/>
        <a:p>
          <a:endParaRPr lang="ru-RU"/>
        </a:p>
      </dgm:t>
    </dgm:pt>
    <dgm:pt modelId="{C4B769DD-8F6D-46B6-846A-F1DB5E2EDA27}" type="pres">
      <dgm:prSet presAssocID="{3FE485CB-8D37-429F-A68A-0A88F342B0E7}" presName="rootConnector" presStyleLbl="node1" presStyleIdx="0" presStyleCnt="1"/>
      <dgm:spPr/>
      <dgm:t>
        <a:bodyPr/>
        <a:lstStyle/>
        <a:p>
          <a:endParaRPr lang="ru-RU"/>
        </a:p>
      </dgm:t>
    </dgm:pt>
    <dgm:pt modelId="{04D020BB-2EF0-486C-9661-6CB9AACC10A7}" type="pres">
      <dgm:prSet presAssocID="{3FE485CB-8D37-429F-A68A-0A88F342B0E7}" presName="childShape" presStyleCnt="0"/>
      <dgm:spPr/>
      <dgm:t>
        <a:bodyPr/>
        <a:lstStyle/>
        <a:p>
          <a:endParaRPr lang="ru-RU"/>
        </a:p>
      </dgm:t>
    </dgm:pt>
    <dgm:pt modelId="{CC5C9E8A-F12D-4395-BECC-DD00AEDE7B81}" type="pres">
      <dgm:prSet presAssocID="{5AA4D52A-7979-4676-BD0C-FE66D3B08E22}" presName="Name13" presStyleLbl="parChTrans1D2" presStyleIdx="0" presStyleCnt="1"/>
      <dgm:spPr/>
      <dgm:t>
        <a:bodyPr/>
        <a:lstStyle/>
        <a:p>
          <a:endParaRPr lang="ru-RU"/>
        </a:p>
      </dgm:t>
    </dgm:pt>
    <dgm:pt modelId="{A28410D3-7D5D-42FC-8705-91568AC3737D}" type="pres">
      <dgm:prSet presAssocID="{841B8198-A518-4817-97F1-F603B35CBDE3}" presName="childText" presStyleLbl="bgAcc1" presStyleIdx="0" presStyleCnt="1" custScaleY="95453" custLinFactNeighborX="3170" custLinFactNeighborY="-2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24464A-D9F7-41FA-A2CE-BA137578A4BA}" srcId="{DC7D0502-071C-45AA-8F74-C365D2DA765B}" destId="{3FE485CB-8D37-429F-A68A-0A88F342B0E7}" srcOrd="0" destOrd="0" parTransId="{1AA1D843-CBEB-4285-BEC1-94E02ABA39F1}" sibTransId="{07E737B8-DB19-4969-A5AA-67E5F6FE8988}"/>
    <dgm:cxn modelId="{D8ABE56C-D227-4C71-9376-079C0624E34E}" type="presOf" srcId="{DC7D0502-071C-45AA-8F74-C365D2DA765B}" destId="{8DAB2B7B-230E-41C5-8EB1-289A34EA863D}" srcOrd="0" destOrd="0" presId="urn:microsoft.com/office/officeart/2005/8/layout/hierarchy3"/>
    <dgm:cxn modelId="{B4EBE799-258C-4A7D-88CE-091B57B79AB8}" type="presOf" srcId="{841B8198-A518-4817-97F1-F603B35CBDE3}" destId="{A28410D3-7D5D-42FC-8705-91568AC3737D}" srcOrd="0" destOrd="0" presId="urn:microsoft.com/office/officeart/2005/8/layout/hierarchy3"/>
    <dgm:cxn modelId="{8AFA4178-7E50-4608-AC35-552E5217E838}" type="presOf" srcId="{3FE485CB-8D37-429F-A68A-0A88F342B0E7}" destId="{22BC322A-EFEA-43E2-AC4A-3A958B7E6550}" srcOrd="0" destOrd="0" presId="urn:microsoft.com/office/officeart/2005/8/layout/hierarchy3"/>
    <dgm:cxn modelId="{DBF4A3E5-FFE5-420D-BA66-A82F876A0F39}" type="presOf" srcId="{5AA4D52A-7979-4676-BD0C-FE66D3B08E22}" destId="{CC5C9E8A-F12D-4395-BECC-DD00AEDE7B81}" srcOrd="0" destOrd="0" presId="urn:microsoft.com/office/officeart/2005/8/layout/hierarchy3"/>
    <dgm:cxn modelId="{655884DD-CB1C-4D22-9A4D-79CAF4CA9D97}" type="presOf" srcId="{3FE485CB-8D37-429F-A68A-0A88F342B0E7}" destId="{C4B769DD-8F6D-46B6-846A-F1DB5E2EDA27}" srcOrd="1" destOrd="0" presId="urn:microsoft.com/office/officeart/2005/8/layout/hierarchy3"/>
    <dgm:cxn modelId="{6CDB0E54-0EF0-4F67-8262-2675431FDC2A}" srcId="{3FE485CB-8D37-429F-A68A-0A88F342B0E7}" destId="{841B8198-A518-4817-97F1-F603B35CBDE3}" srcOrd="0" destOrd="0" parTransId="{5AA4D52A-7979-4676-BD0C-FE66D3B08E22}" sibTransId="{4DDE2677-943D-4567-B512-479D7C2B09A1}"/>
    <dgm:cxn modelId="{E1295BE4-DC2C-43FC-8C69-D31DE8BAB119}" type="presParOf" srcId="{8DAB2B7B-230E-41C5-8EB1-289A34EA863D}" destId="{04D5F52A-B938-4CBF-BF81-6AB30DED1EEE}" srcOrd="0" destOrd="0" presId="urn:microsoft.com/office/officeart/2005/8/layout/hierarchy3"/>
    <dgm:cxn modelId="{5D6E82C4-A458-468E-8CB5-FF6BA771E5AB}" type="presParOf" srcId="{04D5F52A-B938-4CBF-BF81-6AB30DED1EEE}" destId="{5B42AD0B-5399-474E-B691-CE46FB683C99}" srcOrd="0" destOrd="0" presId="urn:microsoft.com/office/officeart/2005/8/layout/hierarchy3"/>
    <dgm:cxn modelId="{282EEF4A-07FC-4DEA-AB49-E608AFE7745B}" type="presParOf" srcId="{5B42AD0B-5399-474E-B691-CE46FB683C99}" destId="{22BC322A-EFEA-43E2-AC4A-3A958B7E6550}" srcOrd="0" destOrd="0" presId="urn:microsoft.com/office/officeart/2005/8/layout/hierarchy3"/>
    <dgm:cxn modelId="{DAA17351-D897-4CA3-809C-E33D05E1C06F}" type="presParOf" srcId="{5B42AD0B-5399-474E-B691-CE46FB683C99}" destId="{C4B769DD-8F6D-46B6-846A-F1DB5E2EDA27}" srcOrd="1" destOrd="0" presId="urn:microsoft.com/office/officeart/2005/8/layout/hierarchy3"/>
    <dgm:cxn modelId="{C0A11F1D-9DF9-4DF7-83B7-35C05C140404}" type="presParOf" srcId="{04D5F52A-B938-4CBF-BF81-6AB30DED1EEE}" destId="{04D020BB-2EF0-486C-9661-6CB9AACC10A7}" srcOrd="1" destOrd="0" presId="urn:microsoft.com/office/officeart/2005/8/layout/hierarchy3"/>
    <dgm:cxn modelId="{DFF73568-04BC-45BA-85D2-5DBA532E1675}" type="presParOf" srcId="{04D020BB-2EF0-486C-9661-6CB9AACC10A7}" destId="{CC5C9E8A-F12D-4395-BECC-DD00AEDE7B81}" srcOrd="0" destOrd="0" presId="urn:microsoft.com/office/officeart/2005/8/layout/hierarchy3"/>
    <dgm:cxn modelId="{1FDF08D9-E893-4B05-AF3C-4BAE37230C72}" type="presParOf" srcId="{04D020BB-2EF0-486C-9661-6CB9AACC10A7}" destId="{A28410D3-7D5D-42FC-8705-91568AC3737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8CD05F-5474-4804-8E46-713FF1EC54ED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6FF470-C523-499D-8CFA-1F9D9A5E6CC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Ўзбекистон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Республикаси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Президентининг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2016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декабрдаги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ПФ-4861 –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сонли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фармонига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кўра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юридик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шахслар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F681C07-C6AB-4DCF-84F7-291D9441BAA4}" type="parTrans" cxnId="{FB6C48B5-725E-4AC9-BCAB-20B82D5ED693}">
      <dgm:prSet/>
      <dgm:spPr/>
      <dgm:t>
        <a:bodyPr/>
        <a:lstStyle/>
        <a:p>
          <a:endParaRPr lang="ru-RU"/>
        </a:p>
      </dgm:t>
    </dgm:pt>
    <dgm:pt modelId="{D4847AFE-982C-45B5-BD8A-44CCC38B348C}" type="sibTrans" cxnId="{FB6C48B5-725E-4AC9-BCAB-20B82D5ED693}">
      <dgm:prSet/>
      <dgm:spPr/>
      <dgm:t>
        <a:bodyPr/>
        <a:lstStyle/>
        <a:p>
          <a:endParaRPr lang="ru-RU"/>
        </a:p>
      </dgm:t>
    </dgm:pt>
    <dgm:pt modelId="{D99F6501-AE09-4F62-AD1D-9140EF7EC10F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300"/>
            </a:spcAft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Сертификатланган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камида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20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юлдузли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даражадаги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меҳмонхона 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мотелларни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фойдаланишга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топширилган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санасидан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бошлаб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улар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юридик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шахсларнинг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фойда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солиғи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ер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солиғи 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мол-мулк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солиғи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шунингдек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юридик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шахсларнинг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ягона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солиқ тўлови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тўлашдан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муддатга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озод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қилинган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20AB917-DA59-48EA-A4B3-10B2CCFC7C53}" type="parTrans" cxnId="{A6B2ED89-399B-416D-BF76-2F7D1DD105C6}">
      <dgm:prSet/>
      <dgm:spPr/>
      <dgm:t>
        <a:bodyPr/>
        <a:lstStyle/>
        <a:p>
          <a:endParaRPr lang="ru-RU"/>
        </a:p>
      </dgm:t>
    </dgm:pt>
    <dgm:pt modelId="{72062C61-D9EF-48A2-BBF8-AC0CD7086272}" type="sibTrans" cxnId="{A6B2ED89-399B-416D-BF76-2F7D1DD105C6}">
      <dgm:prSet/>
      <dgm:spPr/>
      <dgm:t>
        <a:bodyPr/>
        <a:lstStyle/>
        <a:p>
          <a:endParaRPr lang="ru-RU"/>
        </a:p>
      </dgm:t>
    </dgm:pt>
    <dgm:pt modelId="{F182B499-C9EC-47D9-BA04-F54076E58C7D}">
      <dgm:prSet phldrT="[Текст]" custT="1"/>
      <dgm:spPr/>
      <dgm:t>
        <a:bodyPr/>
        <a:lstStyle/>
        <a:p>
          <a:pPr algn="just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Тасдиқланадиган рўйхатлар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бўйича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Ўзбекистон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Республикасида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ишлаб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чиқарилмайдиган, меҳмонхона 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мотеллар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қуриш 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қайта таъмирлаш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учун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олиб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келинадиган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асбоб-ускуналар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техникалар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бутловчи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буюмлар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эҳтиёт қисмлар 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материаллар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учун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божхона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тўловлари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божхонада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расмийлаштириш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йиғимлари бундан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мустасно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тўлашдан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муддатга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озод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қилинган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0EB77D1-B9D7-4AD2-86B7-C52DCB2CC116}" type="parTrans" cxnId="{DBCE09AE-3988-43E7-8E3C-9C4A1775CF64}">
      <dgm:prSet/>
      <dgm:spPr/>
      <dgm:t>
        <a:bodyPr/>
        <a:lstStyle/>
        <a:p>
          <a:endParaRPr lang="ru-RU"/>
        </a:p>
      </dgm:t>
    </dgm:pt>
    <dgm:pt modelId="{C551D33B-4FDC-4A4F-8AC9-746ECE2D3E09}" type="sibTrans" cxnId="{DBCE09AE-3988-43E7-8E3C-9C4A1775CF64}">
      <dgm:prSet/>
      <dgm:spPr/>
      <dgm:t>
        <a:bodyPr/>
        <a:lstStyle/>
        <a:p>
          <a:endParaRPr lang="ru-RU"/>
        </a:p>
      </dgm:t>
    </dgm:pt>
    <dgm:pt modelId="{6DF8A733-9D26-46E0-A97D-0DF549B251CA}" type="pres">
      <dgm:prSet presAssocID="{DE8CD05F-5474-4804-8E46-713FF1EC54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8C2A38-32EE-4733-8FE6-F047D1EED8CA}" type="pres">
      <dgm:prSet presAssocID="{0A6FF470-C523-499D-8CFA-1F9D9A5E6CCF}" presName="vertOne" presStyleCnt="0"/>
      <dgm:spPr/>
    </dgm:pt>
    <dgm:pt modelId="{192E8AF9-5FA0-46E7-8CEC-A4328AFE443B}" type="pres">
      <dgm:prSet presAssocID="{0A6FF470-C523-499D-8CFA-1F9D9A5E6CCF}" presName="txOne" presStyleLbl="node0" presStyleIdx="0" presStyleCnt="1" custScaleY="34475" custLinFactNeighborX="838" custLinFactNeighborY="-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14B34-E615-43CB-9385-30D92D786592}" type="pres">
      <dgm:prSet presAssocID="{0A6FF470-C523-499D-8CFA-1F9D9A5E6CCF}" presName="parTransOne" presStyleCnt="0"/>
      <dgm:spPr/>
    </dgm:pt>
    <dgm:pt modelId="{F73DF268-ED0B-4395-8E70-8922B37C5234}" type="pres">
      <dgm:prSet presAssocID="{0A6FF470-C523-499D-8CFA-1F9D9A5E6CCF}" presName="horzOne" presStyleCnt="0"/>
      <dgm:spPr/>
    </dgm:pt>
    <dgm:pt modelId="{AC1CAB5F-297E-4D20-B72D-BA9D73C6B500}" type="pres">
      <dgm:prSet presAssocID="{D99F6501-AE09-4F62-AD1D-9140EF7EC10F}" presName="vertTwo" presStyleCnt="0"/>
      <dgm:spPr/>
    </dgm:pt>
    <dgm:pt modelId="{BB6F6520-AB4F-435A-A26F-D0D56399E3B2}" type="pres">
      <dgm:prSet presAssocID="{D99F6501-AE09-4F62-AD1D-9140EF7EC10F}" presName="txTwo" presStyleLbl="node2" presStyleIdx="0" presStyleCnt="2" custLinFactNeighborX="1591" custLinFactNeighborY="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F5340C-E3DA-4E72-ACD6-F40E66E050A1}" type="pres">
      <dgm:prSet presAssocID="{D99F6501-AE09-4F62-AD1D-9140EF7EC10F}" presName="horzTwo" presStyleCnt="0"/>
      <dgm:spPr/>
    </dgm:pt>
    <dgm:pt modelId="{88C19823-EC9E-4F4F-88FE-E56EBD5FBD38}" type="pres">
      <dgm:prSet presAssocID="{72062C61-D9EF-48A2-BBF8-AC0CD7086272}" presName="sibSpaceTwo" presStyleCnt="0"/>
      <dgm:spPr/>
    </dgm:pt>
    <dgm:pt modelId="{AEDF647D-01F1-49EB-A2CB-1997A7A45124}" type="pres">
      <dgm:prSet presAssocID="{F182B499-C9EC-47D9-BA04-F54076E58C7D}" presName="vertTwo" presStyleCnt="0"/>
      <dgm:spPr/>
    </dgm:pt>
    <dgm:pt modelId="{664CC53E-4AC4-460F-8807-ADCC8334ED0D}" type="pres">
      <dgm:prSet presAssocID="{F182B499-C9EC-47D9-BA04-F54076E58C7D}" presName="txTwo" presStyleLbl="node2" presStyleIdx="1" presStyleCnt="2" custScaleX="1033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982275-2236-4208-B82D-6628A70BF43F}" type="pres">
      <dgm:prSet presAssocID="{F182B499-C9EC-47D9-BA04-F54076E58C7D}" presName="horzTwo" presStyleCnt="0"/>
      <dgm:spPr/>
    </dgm:pt>
  </dgm:ptLst>
  <dgm:cxnLst>
    <dgm:cxn modelId="{154600CF-CDDD-40AC-869C-E092FC9C165C}" type="presOf" srcId="{0A6FF470-C523-499D-8CFA-1F9D9A5E6CCF}" destId="{192E8AF9-5FA0-46E7-8CEC-A4328AFE443B}" srcOrd="0" destOrd="0" presId="urn:microsoft.com/office/officeart/2005/8/layout/hierarchy4"/>
    <dgm:cxn modelId="{FB6C48B5-725E-4AC9-BCAB-20B82D5ED693}" srcId="{DE8CD05F-5474-4804-8E46-713FF1EC54ED}" destId="{0A6FF470-C523-499D-8CFA-1F9D9A5E6CCF}" srcOrd="0" destOrd="0" parTransId="{FF681C07-C6AB-4DCF-84F7-291D9441BAA4}" sibTransId="{D4847AFE-982C-45B5-BD8A-44CCC38B348C}"/>
    <dgm:cxn modelId="{B72CEDEC-C693-4D53-8681-2D6974734352}" type="presOf" srcId="{F182B499-C9EC-47D9-BA04-F54076E58C7D}" destId="{664CC53E-4AC4-460F-8807-ADCC8334ED0D}" srcOrd="0" destOrd="0" presId="urn:microsoft.com/office/officeart/2005/8/layout/hierarchy4"/>
    <dgm:cxn modelId="{A6B2ED89-399B-416D-BF76-2F7D1DD105C6}" srcId="{0A6FF470-C523-499D-8CFA-1F9D9A5E6CCF}" destId="{D99F6501-AE09-4F62-AD1D-9140EF7EC10F}" srcOrd="0" destOrd="0" parTransId="{020AB917-DA59-48EA-A4B3-10B2CCFC7C53}" sibTransId="{72062C61-D9EF-48A2-BBF8-AC0CD7086272}"/>
    <dgm:cxn modelId="{DBCE09AE-3988-43E7-8E3C-9C4A1775CF64}" srcId="{0A6FF470-C523-499D-8CFA-1F9D9A5E6CCF}" destId="{F182B499-C9EC-47D9-BA04-F54076E58C7D}" srcOrd="1" destOrd="0" parTransId="{50EB77D1-B9D7-4AD2-86B7-C52DCB2CC116}" sibTransId="{C551D33B-4FDC-4A4F-8AC9-746ECE2D3E09}"/>
    <dgm:cxn modelId="{DC9A9BE2-AA2A-4D31-89E6-5898AFDC7817}" type="presOf" srcId="{D99F6501-AE09-4F62-AD1D-9140EF7EC10F}" destId="{BB6F6520-AB4F-435A-A26F-D0D56399E3B2}" srcOrd="0" destOrd="0" presId="urn:microsoft.com/office/officeart/2005/8/layout/hierarchy4"/>
    <dgm:cxn modelId="{81CA51CB-77D2-4EFC-9430-4E1BD076054F}" type="presOf" srcId="{DE8CD05F-5474-4804-8E46-713FF1EC54ED}" destId="{6DF8A733-9D26-46E0-A97D-0DF549B251CA}" srcOrd="0" destOrd="0" presId="urn:microsoft.com/office/officeart/2005/8/layout/hierarchy4"/>
    <dgm:cxn modelId="{9DDC54B1-6CBA-4509-9338-C0CF3EE348DA}" type="presParOf" srcId="{6DF8A733-9D26-46E0-A97D-0DF549B251CA}" destId="{0A8C2A38-32EE-4733-8FE6-F047D1EED8CA}" srcOrd="0" destOrd="0" presId="urn:microsoft.com/office/officeart/2005/8/layout/hierarchy4"/>
    <dgm:cxn modelId="{F0BA26EA-256B-4EC3-8835-1D5CAB6B590F}" type="presParOf" srcId="{0A8C2A38-32EE-4733-8FE6-F047D1EED8CA}" destId="{192E8AF9-5FA0-46E7-8CEC-A4328AFE443B}" srcOrd="0" destOrd="0" presId="urn:microsoft.com/office/officeart/2005/8/layout/hierarchy4"/>
    <dgm:cxn modelId="{43C4C683-784A-4002-8A18-1149E6F657E5}" type="presParOf" srcId="{0A8C2A38-32EE-4733-8FE6-F047D1EED8CA}" destId="{55814B34-E615-43CB-9385-30D92D786592}" srcOrd="1" destOrd="0" presId="urn:microsoft.com/office/officeart/2005/8/layout/hierarchy4"/>
    <dgm:cxn modelId="{A4D3467B-72F0-477E-8D68-B381ED89D466}" type="presParOf" srcId="{0A8C2A38-32EE-4733-8FE6-F047D1EED8CA}" destId="{F73DF268-ED0B-4395-8E70-8922B37C5234}" srcOrd="2" destOrd="0" presId="urn:microsoft.com/office/officeart/2005/8/layout/hierarchy4"/>
    <dgm:cxn modelId="{A7E53EFF-6506-4BCC-A2FC-9758E939AF69}" type="presParOf" srcId="{F73DF268-ED0B-4395-8E70-8922B37C5234}" destId="{AC1CAB5F-297E-4D20-B72D-BA9D73C6B500}" srcOrd="0" destOrd="0" presId="urn:microsoft.com/office/officeart/2005/8/layout/hierarchy4"/>
    <dgm:cxn modelId="{388459CD-2EB2-4004-BE1D-F1C6ABF8FBBB}" type="presParOf" srcId="{AC1CAB5F-297E-4D20-B72D-BA9D73C6B500}" destId="{BB6F6520-AB4F-435A-A26F-D0D56399E3B2}" srcOrd="0" destOrd="0" presId="urn:microsoft.com/office/officeart/2005/8/layout/hierarchy4"/>
    <dgm:cxn modelId="{31D10CF4-C4E1-41C5-A436-BF5C71486BAF}" type="presParOf" srcId="{AC1CAB5F-297E-4D20-B72D-BA9D73C6B500}" destId="{F1F5340C-E3DA-4E72-ACD6-F40E66E050A1}" srcOrd="1" destOrd="0" presId="urn:microsoft.com/office/officeart/2005/8/layout/hierarchy4"/>
    <dgm:cxn modelId="{2408C10A-A27D-43DA-AAA4-4B6C22393E15}" type="presParOf" srcId="{F73DF268-ED0B-4395-8E70-8922B37C5234}" destId="{88C19823-EC9E-4F4F-88FE-E56EBD5FBD38}" srcOrd="1" destOrd="0" presId="urn:microsoft.com/office/officeart/2005/8/layout/hierarchy4"/>
    <dgm:cxn modelId="{404A2376-2D87-4597-861A-D5B018CA98D6}" type="presParOf" srcId="{F73DF268-ED0B-4395-8E70-8922B37C5234}" destId="{AEDF647D-01F1-49EB-A2CB-1997A7A45124}" srcOrd="2" destOrd="0" presId="urn:microsoft.com/office/officeart/2005/8/layout/hierarchy4"/>
    <dgm:cxn modelId="{4B735EEC-B20D-4770-899A-5BEFAC2CBCB2}" type="presParOf" srcId="{AEDF647D-01F1-49EB-A2CB-1997A7A45124}" destId="{664CC53E-4AC4-460F-8807-ADCC8334ED0D}" srcOrd="0" destOrd="0" presId="urn:microsoft.com/office/officeart/2005/8/layout/hierarchy4"/>
    <dgm:cxn modelId="{9EEFD6E6-AC16-44AF-B931-CCE412EC2E21}" type="presParOf" srcId="{AEDF647D-01F1-49EB-A2CB-1997A7A45124}" destId="{67982275-2236-4208-B82D-6628A70BF4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872278-0939-40C0-BC09-4286C80075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A6F40-0DAF-4EE7-9345-C40E26D22C3A}" type="pres">
      <dgm:prSet presAssocID="{52872278-0939-40C0-BC09-4286C80075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8645CF5-C8CA-4149-AAFF-3E53FAE96D07}" type="presOf" srcId="{52872278-0939-40C0-BC09-4286C8007551}" destId="{288A6F40-0DAF-4EE7-9345-C40E26D22C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A00786-593F-4299-8FB3-31B4D5DA52D0}">
      <dsp:nvSpPr>
        <dsp:cNvPr id="0" name=""/>
        <dsp:cNvSpPr/>
      </dsp:nvSpPr>
      <dsp:spPr>
        <a:xfrm>
          <a:off x="0" y="939310"/>
          <a:ext cx="4423719" cy="2764824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54DF0-E33E-4712-85FC-3A11F4DB6E94}">
      <dsp:nvSpPr>
        <dsp:cNvPr id="0" name=""/>
        <dsp:cNvSpPr/>
      </dsp:nvSpPr>
      <dsp:spPr>
        <a:xfrm>
          <a:off x="1028514" y="2446140"/>
          <a:ext cx="154830" cy="1548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A5BAB4-3B48-412B-A5E0-51D9670F87B5}">
      <dsp:nvSpPr>
        <dsp:cNvPr id="0" name=""/>
        <dsp:cNvSpPr/>
      </dsp:nvSpPr>
      <dsp:spPr>
        <a:xfrm>
          <a:off x="2494900" y="2214573"/>
          <a:ext cx="1437708" cy="118058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4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Экспорт –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5 дан ортиқ давлатларга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94900" y="2214573"/>
        <a:ext cx="1437708" cy="1180580"/>
      </dsp:txXfrm>
    </dsp:sp>
    <dsp:sp modelId="{A3AE7BD6-BB72-484A-8A1D-626939FC2407}">
      <dsp:nvSpPr>
        <dsp:cNvPr id="0" name=""/>
        <dsp:cNvSpPr/>
      </dsp:nvSpPr>
      <dsp:spPr>
        <a:xfrm>
          <a:off x="2455164" y="1741109"/>
          <a:ext cx="265423" cy="265423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1DE1B4-C375-4DC3-8956-5AC1E21A4E3F}">
      <dsp:nvSpPr>
        <dsp:cNvPr id="0" name=""/>
        <dsp:cNvSpPr/>
      </dsp:nvSpPr>
      <dsp:spPr>
        <a:xfrm>
          <a:off x="1057190" y="2670282"/>
          <a:ext cx="1437708" cy="18303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6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rPr>
            <a:t>Экспортёр корхоналар -  12 та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57190" y="2670282"/>
        <a:ext cx="1437708" cy="18303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25DE72-66CC-477C-831F-170181CC9262}">
      <dsp:nvSpPr>
        <dsp:cNvPr id="0" name=""/>
        <dsp:cNvSpPr/>
      </dsp:nvSpPr>
      <dsp:spPr>
        <a:xfrm>
          <a:off x="0" y="0"/>
          <a:ext cx="9001155" cy="7589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z-Cyrl-UZ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Чет эл инвестициялари тўғрисида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uz-Cyrl-UZ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ги Қонун – 1998 йил;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001155" cy="758971"/>
      </dsp:txXfrm>
    </dsp:sp>
    <dsp:sp modelId="{02FBBDCE-C40B-4719-A804-EED5FCA9D928}">
      <dsp:nvSpPr>
        <dsp:cNvPr id="0" name=""/>
        <dsp:cNvSpPr/>
      </dsp:nvSpPr>
      <dsp:spPr>
        <a:xfrm>
          <a:off x="0" y="1006970"/>
          <a:ext cx="9001155" cy="1091870"/>
        </a:xfrm>
        <a:prstGeom prst="roundRect">
          <a:avLst/>
        </a:prstGeom>
        <a:solidFill>
          <a:schemeClr val="accent2">
            <a:hueOff val="-1177638"/>
            <a:satOff val="-1573"/>
            <a:lumOff val="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«Чет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эллик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инвесторлар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ҳуқуқларининг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кафолатлари</a:t>
          </a:r>
          <a:r>
            <a:rPr lang="en-US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ва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уларни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ҳимоя қилиш чоралари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тўғрисида» ги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2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Қонун</a:t>
          </a:r>
          <a:r>
            <a:rPr lang="uz-Cyrl-UZ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1998 йил;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06970"/>
        <a:ext cx="9001155" cy="1091870"/>
      </dsp:txXfrm>
    </dsp:sp>
    <dsp:sp modelId="{41F2A687-1E52-419F-B0DF-52AF08B8248E}">
      <dsp:nvSpPr>
        <dsp:cNvPr id="0" name=""/>
        <dsp:cNvSpPr/>
      </dsp:nvSpPr>
      <dsp:spPr>
        <a:xfrm>
          <a:off x="0" y="3100059"/>
          <a:ext cx="9001155" cy="914051"/>
        </a:xfrm>
        <a:prstGeom prst="roundRect">
          <a:avLst/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«Тўғридан-тўғри хорижий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инвестицияларни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жалб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этишни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рағбатлантириш борасидаги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қўшимча чора-тадбирлар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тўғрисида»ги 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Президент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Фармони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– 2012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sp:txBody>
      <dsp:txXfrm>
        <a:off x="0" y="3100059"/>
        <a:ext cx="9001155" cy="914051"/>
      </dsp:txXfrm>
    </dsp:sp>
    <dsp:sp modelId="{DA77C528-9D4A-4EE0-8ED4-AAA0FECB7B52}">
      <dsp:nvSpPr>
        <dsp:cNvPr id="0" name=""/>
        <dsp:cNvSpPr/>
      </dsp:nvSpPr>
      <dsp:spPr>
        <a:xfrm>
          <a:off x="0" y="4088331"/>
          <a:ext cx="9001155" cy="1198080"/>
        </a:xfrm>
        <a:prstGeom prst="roundRect">
          <a:avLst/>
        </a:prstGeom>
        <a:solidFill>
          <a:schemeClr val="accent2">
            <a:hueOff val="-3532913"/>
            <a:satOff val="-4718"/>
            <a:lumOff val="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Инвестиция фаолиятига оид </a:t>
          </a:r>
          <a:r>
            <a:rPr lang="en-US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z-Cyrl-UZ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50 дан ортиқ меъёрий-ҳуқуқий ҳужжатлар қабул қилинган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088331"/>
        <a:ext cx="9001155" cy="1198080"/>
      </dsp:txXfrm>
    </dsp:sp>
    <dsp:sp modelId="{55787041-2B66-466C-B9FF-DB3A23A9A3F9}">
      <dsp:nvSpPr>
        <dsp:cNvPr id="0" name=""/>
        <dsp:cNvSpPr/>
      </dsp:nvSpPr>
      <dsp:spPr>
        <a:xfrm>
          <a:off x="0" y="2398420"/>
          <a:ext cx="9001155" cy="508129"/>
        </a:xfrm>
        <a:prstGeom prst="roundRect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z-Cyrl-UZ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Инвестицион фаолият тўғрисида</a:t>
          </a:r>
          <a:r>
            <a:rPr lang="ru-RU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»</a:t>
          </a:r>
          <a:r>
            <a:rPr lang="uz-Cyrl-UZ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ги Қонун – 1998 йил;  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98420"/>
        <a:ext cx="9001155" cy="5081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9F8AFA-8220-4BBD-8180-DF52597934A2}">
      <dsp:nvSpPr>
        <dsp:cNvPr id="0" name=""/>
        <dsp:cNvSpPr/>
      </dsp:nvSpPr>
      <dsp:spPr>
        <a:xfrm>
          <a:off x="-2805795" y="-447744"/>
          <a:ext cx="3467256" cy="3467256"/>
        </a:xfrm>
        <a:prstGeom prst="blockArc">
          <a:avLst>
            <a:gd name="adj1" fmla="val 18900000"/>
            <a:gd name="adj2" fmla="val 2700000"/>
            <a:gd name="adj3" fmla="val 623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358F3-9552-48F4-8C90-C1C049C29905}">
      <dsp:nvSpPr>
        <dsp:cNvPr id="0" name=""/>
        <dsp:cNvSpPr/>
      </dsp:nvSpPr>
      <dsp:spPr>
        <a:xfrm>
          <a:off x="637182" y="928694"/>
          <a:ext cx="4061926" cy="71437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670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3700" kern="1200" dirty="0" smtClean="0"/>
            <a:t>Гектар</a:t>
          </a:r>
          <a:endParaRPr lang="ru-RU" sz="3700" kern="1200" dirty="0"/>
        </a:p>
      </dsp:txBody>
      <dsp:txXfrm>
        <a:off x="637182" y="928694"/>
        <a:ext cx="4061926" cy="714379"/>
      </dsp:txXfrm>
    </dsp:sp>
    <dsp:sp modelId="{2C4F1767-77C2-4A50-A467-E4182B8B4EE9}">
      <dsp:nvSpPr>
        <dsp:cNvPr id="0" name=""/>
        <dsp:cNvSpPr/>
      </dsp:nvSpPr>
      <dsp:spPr>
        <a:xfrm>
          <a:off x="58872" y="821655"/>
          <a:ext cx="1012692" cy="10357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DBDD21-6128-4D48-8815-B2B8F31BEDA8}">
      <dsp:nvSpPr>
        <dsp:cNvPr id="0" name=""/>
        <dsp:cNvSpPr/>
      </dsp:nvSpPr>
      <dsp:spPr>
        <a:xfrm>
          <a:off x="714167" y="504042"/>
          <a:ext cx="2706051" cy="2706051"/>
        </a:xfrm>
        <a:prstGeom prst="blockArc">
          <a:avLst>
            <a:gd name="adj1" fmla="val 10520527"/>
            <a:gd name="adj2" fmla="val 16100766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33E5E4-55E1-4384-9FBA-0CB23881004E}">
      <dsp:nvSpPr>
        <dsp:cNvPr id="0" name=""/>
        <dsp:cNvSpPr/>
      </dsp:nvSpPr>
      <dsp:spPr>
        <a:xfrm>
          <a:off x="717961" y="470407"/>
          <a:ext cx="2907371" cy="2907371"/>
        </a:xfrm>
        <a:prstGeom prst="blockArc">
          <a:avLst>
            <a:gd name="adj1" fmla="val 21502581"/>
            <a:gd name="adj2" fmla="val 10702581"/>
            <a:gd name="adj3" fmla="val 431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03340A-7676-4AF3-A669-8A1AB4F7F3C3}">
      <dsp:nvSpPr>
        <dsp:cNvPr id="0" name=""/>
        <dsp:cNvSpPr/>
      </dsp:nvSpPr>
      <dsp:spPr>
        <a:xfrm>
          <a:off x="919611" y="481951"/>
          <a:ext cx="2706051" cy="2706051"/>
        </a:xfrm>
        <a:prstGeom prst="blockArc">
          <a:avLst>
            <a:gd name="adj1" fmla="val 15562750"/>
            <a:gd name="adj2" fmla="val 127007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97A746-B78F-43CE-BFD5-B6D94EB60D91}">
      <dsp:nvSpPr>
        <dsp:cNvPr id="0" name=""/>
        <dsp:cNvSpPr/>
      </dsp:nvSpPr>
      <dsp:spPr>
        <a:xfrm>
          <a:off x="1428751" y="1139793"/>
          <a:ext cx="1245700" cy="1245700"/>
        </a:xfrm>
        <a:prstGeom prst="ellipse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йилга тўлаш-дан озод</a:t>
          </a:r>
          <a:endParaRPr lang="ru-RU" sz="17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28751" y="1139793"/>
        <a:ext cx="1245700" cy="1245700"/>
      </dsp:txXfrm>
    </dsp:sp>
    <dsp:sp modelId="{D7211428-579D-48C2-BF47-7C395519B49C}">
      <dsp:nvSpPr>
        <dsp:cNvPr id="0" name=""/>
        <dsp:cNvSpPr/>
      </dsp:nvSpPr>
      <dsp:spPr>
        <a:xfrm>
          <a:off x="1284181" y="355"/>
          <a:ext cx="1489734" cy="107125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фойда солиғи 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84181" y="355"/>
        <a:ext cx="1489734" cy="1071257"/>
      </dsp:txXfrm>
    </dsp:sp>
    <dsp:sp modelId="{56107ED0-5995-4FA3-83D3-335B8D6CB2FF}">
      <dsp:nvSpPr>
        <dsp:cNvPr id="0" name=""/>
        <dsp:cNvSpPr/>
      </dsp:nvSpPr>
      <dsp:spPr>
        <a:xfrm>
          <a:off x="2682484" y="1273897"/>
          <a:ext cx="1821770" cy="121979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4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юридик шахсларнинг мол-мулк солиғи</a:t>
          </a:r>
          <a:endParaRPr lang="ru-RU" sz="14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2484" y="1273897"/>
        <a:ext cx="1821770" cy="1219792"/>
      </dsp:txXfrm>
    </dsp:sp>
    <dsp:sp modelId="{A5EBDC0D-BBE0-4157-90B9-D3CB20C067E6}">
      <dsp:nvSpPr>
        <dsp:cNvPr id="0" name=""/>
        <dsp:cNvSpPr/>
      </dsp:nvSpPr>
      <dsp:spPr>
        <a:xfrm>
          <a:off x="71454" y="1428764"/>
          <a:ext cx="1356938" cy="107125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ягона солиқ тўлови </a:t>
          </a:r>
          <a:endParaRPr lang="ru-RU" sz="1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54" y="1428764"/>
        <a:ext cx="1356938" cy="107125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C322A-EFEA-43E2-AC4A-3A958B7E6550}">
      <dsp:nvSpPr>
        <dsp:cNvPr id="0" name=""/>
        <dsp:cNvSpPr/>
      </dsp:nvSpPr>
      <dsp:spPr>
        <a:xfrm>
          <a:off x="148199" y="1220"/>
          <a:ext cx="3497513" cy="174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900" b="0" kern="1200" dirty="0" smtClean="0">
              <a:latin typeface="Times New Roman" pitchFamily="18" charset="0"/>
              <a:cs typeface="Times New Roman" pitchFamily="18" charset="0"/>
            </a:rPr>
            <a:t>маҳсулот умумий ҳажмининг камида </a:t>
          </a:r>
          <a:br>
            <a:rPr lang="uz-Cyrl-UZ" sz="2900" b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uz-Cyrl-UZ" sz="2900" b="1" kern="1200" dirty="0" smtClean="0">
              <a:latin typeface="Times New Roman" pitchFamily="18" charset="0"/>
              <a:cs typeface="Times New Roman" pitchFamily="18" charset="0"/>
            </a:rPr>
            <a:t>30 %</a:t>
          </a:r>
          <a:r>
            <a:rPr lang="uz-Cyrl-UZ" sz="2900" b="0" kern="1200" dirty="0" smtClean="0">
              <a:latin typeface="Times New Roman" pitchFamily="18" charset="0"/>
              <a:cs typeface="Times New Roman" pitchFamily="18" charset="0"/>
            </a:rPr>
            <a:t> экспортга сотилган тақдирда </a:t>
          </a:r>
          <a:endParaRPr lang="ru-RU" sz="29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8199" y="1220"/>
        <a:ext cx="3497513" cy="1748756"/>
      </dsp:txXfrm>
    </dsp:sp>
    <dsp:sp modelId="{CC5C9E8A-F12D-4395-BECC-DD00AEDE7B81}">
      <dsp:nvSpPr>
        <dsp:cNvPr id="0" name=""/>
        <dsp:cNvSpPr/>
      </dsp:nvSpPr>
      <dsp:spPr>
        <a:xfrm>
          <a:off x="497951" y="1749977"/>
          <a:ext cx="438448" cy="1227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758"/>
              </a:lnTo>
              <a:lnTo>
                <a:pt x="438448" y="12277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410D3-7D5D-42FC-8705-91568AC3737D}">
      <dsp:nvSpPr>
        <dsp:cNvPr id="0" name=""/>
        <dsp:cNvSpPr/>
      </dsp:nvSpPr>
      <dsp:spPr>
        <a:xfrm>
          <a:off x="936399" y="2143115"/>
          <a:ext cx="2798010" cy="1669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имтиёзларнинг амал қилиши қўшимча </a:t>
          </a:r>
          <a:br>
            <a:rPr lang="uz-Cyrl-UZ" sz="2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uz-Cyrl-UZ" sz="23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 йилга узайтирилади</a:t>
          </a:r>
          <a:endParaRPr lang="ru-RU" sz="23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36399" y="2143115"/>
        <a:ext cx="2798010" cy="16692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2E8AF9-5FA0-46E7-8CEC-A4328AFE443B}">
      <dsp:nvSpPr>
        <dsp:cNvPr id="0" name=""/>
        <dsp:cNvSpPr/>
      </dsp:nvSpPr>
      <dsp:spPr>
        <a:xfrm>
          <a:off x="9025" y="0"/>
          <a:ext cx="8920692" cy="128432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Ўзбекистон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Республикаси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Президентининг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2016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2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декабрдаги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ПФ-4861 –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сонли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фармонига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кўра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юридик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шахслар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: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25" y="0"/>
        <a:ext cx="8920692" cy="1284324"/>
      </dsp:txXfrm>
    </dsp:sp>
    <dsp:sp modelId="{BB6F6520-AB4F-435A-A26F-D0D56399E3B2}">
      <dsp:nvSpPr>
        <dsp:cNvPr id="0" name=""/>
        <dsp:cNvSpPr/>
      </dsp:nvSpPr>
      <dsp:spPr>
        <a:xfrm>
          <a:off x="71525" y="1632469"/>
          <a:ext cx="4211966" cy="372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Сертификатланган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камида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br>
            <a:rPr lang="ru-RU" sz="20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4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юлдузли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даражадаги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меҳмонхона 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мотелларни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фойдаланишга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топширилган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санасидан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бошлаб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улар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юридик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шахсларнинг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фойда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солиғи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ер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солиғи 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мол-мулк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солиғи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шунингдек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юридик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шахсларнинг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ягона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солиқ тўлови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тўлашдан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муддатга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озод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қилинган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25" y="1632469"/>
        <a:ext cx="4211966" cy="3725380"/>
      </dsp:txXfrm>
    </dsp:sp>
    <dsp:sp modelId="{664CC53E-4AC4-460F-8807-ADCC8334ED0D}">
      <dsp:nvSpPr>
        <dsp:cNvPr id="0" name=""/>
        <dsp:cNvSpPr/>
      </dsp:nvSpPr>
      <dsp:spPr>
        <a:xfrm>
          <a:off x="4570284" y="1632247"/>
          <a:ext cx="4354920" cy="372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Тасдиқланадиган рўйхатлар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бўйича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Ўзбекистон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Республикасида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ишлаб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чиқарилмайдиган, меҳмонхона 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мотеллар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қуриш 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қайта таъмирлаш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учун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олиб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келинадиган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асбоб-ускуналар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техникалар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бутловчи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буюмлар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эҳтиёт қисмлар 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материаллар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учун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божхона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тўловлари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божхонада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расмийлаштириш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йиғимлари бундан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мустасно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тўлашдан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йил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муддатга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озод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қилинган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0284" y="1632247"/>
        <a:ext cx="4354920" cy="37253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771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59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18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12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81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50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9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37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89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9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1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416824" cy="244827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Самарқанд вилояти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Пастдарғом туманининг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савдо-иқтисодий ва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инвестиция фаоллигини ошириш</a:t>
            </a:r>
            <a:br>
              <a:rPr lang="uz-Cyrl-U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имкониятлари</a:t>
            </a:r>
            <a:r>
              <a:rPr lang="uz-Cyrl-UZ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0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01611"/>
            <a:ext cx="5040560" cy="125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6143644"/>
            <a:ext cx="764386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uz-Cyrl-UZ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6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949280"/>
            <a:ext cx="31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Пастдарғом тумани 2018 йил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92630"/>
            <a:ext cx="8715436" cy="500066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Хорижий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инвесторлар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учун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имтиёз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преференциялар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ÐÐ°ÑÑÐ¸Ð½ÐºÐ¸ Ð¿Ð¾ Ð·Ð°Ð¿ÑÐ¾ÑÑ ÑÑÐ¸ÐºÐ¾ÑÐ°Ð¶Ð½ÑÐµ Ð¸Ð·Ð´ÐµÐ»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0" y="428604"/>
            <a:ext cx="8801072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pSp>
        <p:nvGrpSpPr>
          <p:cNvPr id="3" name="Группа 69"/>
          <p:cNvGrpSpPr/>
          <p:nvPr/>
        </p:nvGrpSpPr>
        <p:grpSpPr>
          <a:xfrm>
            <a:off x="162360" y="1300240"/>
            <a:ext cx="5338334" cy="4937072"/>
            <a:chOff x="225545" y="1912956"/>
            <a:chExt cx="5338334" cy="403275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041709" y="3472977"/>
              <a:ext cx="1435329" cy="251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Фойда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солиғи</a:t>
              </a:r>
              <a:endPara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84439" y="1922095"/>
              <a:ext cx="1077859" cy="251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Ер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солиғи</a:t>
              </a:r>
              <a:endPara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52372" y="2720726"/>
              <a:ext cx="3115974" cy="42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Юридик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шахсларнинг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мол-мулкига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солинадиган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солиқ</a:t>
              </a:r>
              <a:endPara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41709" y="4275811"/>
              <a:ext cx="1951560" cy="2514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Ягона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солиқ тўлови</a:t>
              </a:r>
              <a:endPara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53217" y="5166366"/>
              <a:ext cx="4510662" cy="779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Хорижий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инвестиция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улуши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30% дан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ошса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четдан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олиб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келинган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асбоб-ускуналар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хом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ашё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материаллар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ва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бутловчи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қисмлар учун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божхона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тўловларидан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2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йиллик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имтиёз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Группа 43"/>
            <p:cNvGrpSpPr/>
            <p:nvPr/>
          </p:nvGrpSpPr>
          <p:grpSpPr>
            <a:xfrm>
              <a:off x="225546" y="1912956"/>
              <a:ext cx="826826" cy="710466"/>
              <a:chOff x="2525974" y="1900358"/>
              <a:chExt cx="826826" cy="710466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2525974" y="1901480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8" name="Picture 6" descr="Картинки по запросу land icon 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5566" y="1900358"/>
                <a:ext cx="527641" cy="7035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6"/>
            <p:cNvGrpSpPr/>
            <p:nvPr/>
          </p:nvGrpSpPr>
          <p:grpSpPr>
            <a:xfrm>
              <a:off x="225546" y="2724958"/>
              <a:ext cx="826826" cy="709344"/>
              <a:chOff x="3958897" y="1826616"/>
              <a:chExt cx="826826" cy="709344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3958897" y="1826616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Picture 8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7655" y="1935081"/>
                <a:ext cx="369310" cy="492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1"/>
            <p:cNvGrpSpPr/>
            <p:nvPr/>
          </p:nvGrpSpPr>
          <p:grpSpPr>
            <a:xfrm>
              <a:off x="225545" y="3540222"/>
              <a:ext cx="826826" cy="709344"/>
              <a:chOff x="3497121" y="3642183"/>
              <a:chExt cx="826826" cy="70934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3497121" y="3642183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Picture 1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831" y="3726657"/>
                <a:ext cx="418744" cy="503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54"/>
            <p:cNvGrpSpPr/>
            <p:nvPr/>
          </p:nvGrpSpPr>
          <p:grpSpPr>
            <a:xfrm>
              <a:off x="225545" y="4355486"/>
              <a:ext cx="826826" cy="709344"/>
              <a:chOff x="3787465" y="3453820"/>
              <a:chExt cx="826826" cy="709344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787465" y="3453820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Picture 18" descr="Картинки по запросу single tax payment icon 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9964" t="8303" r="19179" b="22319"/>
              <a:stretch/>
            </p:blipFill>
            <p:spPr bwMode="auto">
              <a:xfrm>
                <a:off x="4002691" y="3586277"/>
                <a:ext cx="444662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7"/>
            <p:cNvGrpSpPr/>
            <p:nvPr/>
          </p:nvGrpSpPr>
          <p:grpSpPr>
            <a:xfrm>
              <a:off x="225545" y="5199225"/>
              <a:ext cx="826826" cy="709344"/>
              <a:chOff x="3711299" y="3790680"/>
              <a:chExt cx="826826" cy="70934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3711299" y="3790680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Picture 27" descr="Картинки по запросу customs payment icon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1295" y="3871026"/>
                <a:ext cx="405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Группа 68"/>
          <p:cNvGrpSpPr/>
          <p:nvPr/>
        </p:nvGrpSpPr>
        <p:grpSpPr>
          <a:xfrm>
            <a:off x="4357686" y="1268760"/>
            <a:ext cx="4643470" cy="3411372"/>
            <a:chOff x="4836249" y="1865475"/>
            <a:chExt cx="4043849" cy="240971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663075" y="2672871"/>
              <a:ext cx="2821483" cy="369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Республика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йўл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b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жамғармасига тўлов</a:t>
              </a:r>
              <a:endPara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675517" y="3497828"/>
              <a:ext cx="3080155" cy="673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Бюджетдан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ташқари умумтаълим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ва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тиббиёт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муассасаларининг</a:t>
              </a:r>
              <a:r>
                <a:rPr lang="ru-RU" sz="1400" b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моддий-техника базасини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ривожлантириш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жамғармасига мажбурий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тўловлар</a:t>
              </a:r>
              <a:endPara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663075" y="1865475"/>
              <a:ext cx="3217023" cy="521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Ободонлаштириш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ва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ижтимоий</a:t>
              </a:r>
              <a:r>
                <a:rPr lang="ru-RU" sz="1400" b="1" dirty="0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b="1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инфратузилмани</a:t>
              </a:r>
              <a:r>
                <a:rPr lang="ru-RU" sz="1400" b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ривожлантириш </a:t>
              </a:r>
              <a:r>
                <a:rPr lang="ru-RU" sz="1400" b="1" dirty="0" err="1" smtClean="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солиғи</a:t>
              </a:r>
              <a:endParaRPr lang="ru-RU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Группа 62"/>
            <p:cNvGrpSpPr/>
            <p:nvPr/>
          </p:nvGrpSpPr>
          <p:grpSpPr>
            <a:xfrm>
              <a:off x="4836250" y="1908772"/>
              <a:ext cx="826826" cy="709344"/>
              <a:chOff x="4896655" y="1622960"/>
              <a:chExt cx="826826" cy="70934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896655" y="1622960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" name="Picture 29" descr="Картинки по запросу social infrastructure icon 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artisticGlowEdg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1200" y="1671252"/>
                <a:ext cx="597735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67"/>
            <p:cNvGrpSpPr/>
            <p:nvPr/>
          </p:nvGrpSpPr>
          <p:grpSpPr>
            <a:xfrm>
              <a:off x="4836249" y="2714893"/>
              <a:ext cx="826826" cy="709344"/>
              <a:chOff x="4279132" y="3069566"/>
              <a:chExt cx="826826" cy="709344"/>
            </a:xfrm>
          </p:grpSpPr>
          <p:sp>
            <p:nvSpPr>
              <p:cNvPr id="48" name="Прямоугольник 47"/>
              <p:cNvSpPr/>
              <p:nvPr/>
            </p:nvSpPr>
            <p:spPr>
              <a:xfrm>
                <a:off x="4279132" y="3069566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Picture 23" descr="Картинки по запросу road icon 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1250" y="3171200"/>
                <a:ext cx="405000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66"/>
            <p:cNvGrpSpPr/>
            <p:nvPr/>
          </p:nvGrpSpPr>
          <p:grpSpPr>
            <a:xfrm>
              <a:off x="4836249" y="3565849"/>
              <a:ext cx="826826" cy="709344"/>
              <a:chOff x="3795616" y="1846552"/>
              <a:chExt cx="826826" cy="70934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3795616" y="1846552"/>
                <a:ext cx="826826" cy="70934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Picture 25" descr="Картинки по запросу fund icon 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70000" contrast="-70000"/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9250" y="1891901"/>
                <a:ext cx="432000" cy="57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ÐÐ°ÑÑÐ¸Ð½ÐºÐ¸ Ð¿Ð¾ Ð·Ð°Ð¿ÑÐ¾ÑÑ ÑÑÐ¸ÐºÐ¾ÑÐ°Ð¶Ð½ÑÐµ Ð¸Ð·Ð´ÐµÐ»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Заголовок 43"/>
          <p:cNvSpPr>
            <a:spLocks noGrp="1"/>
          </p:cNvSpPr>
          <p:nvPr>
            <p:ph type="ctrTitle"/>
          </p:nvPr>
        </p:nvSpPr>
        <p:spPr>
          <a:xfrm>
            <a:off x="142844" y="123472"/>
            <a:ext cx="8858312" cy="857256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Cyrl-U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Кичик саноат зонаси иштирокчиларига</a:t>
            </a:r>
            <a:br>
              <a:rPr lang="uz-Cyrl-U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имтиёз ва преференциялар</a:t>
            </a:r>
            <a:endParaRPr lang="ru-RU" sz="2400" dirty="0"/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xmlns="" val="1764864265"/>
              </p:ext>
            </p:extLst>
          </p:nvPr>
        </p:nvGraphicFramePr>
        <p:xfrm>
          <a:off x="3786182" y="928670"/>
          <a:ext cx="482994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3" name="Схема 52"/>
          <p:cNvGraphicFramePr/>
          <p:nvPr>
            <p:extLst>
              <p:ext uri="{D42A27DB-BD31-4B8C-83A1-F6EECF244321}">
                <p14:modId xmlns:p14="http://schemas.microsoft.com/office/powerpoint/2010/main" xmlns="" val="2764877691"/>
              </p:ext>
            </p:extLst>
          </p:nvPr>
        </p:nvGraphicFramePr>
        <p:xfrm>
          <a:off x="-32" y="3500438"/>
          <a:ext cx="4572032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4" name="Схема 53"/>
          <p:cNvGraphicFramePr/>
          <p:nvPr>
            <p:extLst>
              <p:ext uri="{D42A27DB-BD31-4B8C-83A1-F6EECF244321}">
                <p14:modId xmlns:p14="http://schemas.microsoft.com/office/powerpoint/2010/main" xmlns="" val="1892887478"/>
              </p:ext>
            </p:extLst>
          </p:nvPr>
        </p:nvGraphicFramePr>
        <p:xfrm>
          <a:off x="4850053" y="2928934"/>
          <a:ext cx="3793913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5" name=" 3"/>
          <p:cNvSpPr/>
          <p:nvPr/>
        </p:nvSpPr>
        <p:spPr>
          <a:xfrm flipV="1">
            <a:off x="2071670" y="5786454"/>
            <a:ext cx="3786213" cy="857232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6082" name="Picture 2" descr="http://www.architime.ru/competition/2015/compexibition240415_mp_i6.gif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142844" y="1171333"/>
            <a:ext cx="3714776" cy="208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Овал 56"/>
          <p:cNvSpPr/>
          <p:nvPr/>
        </p:nvSpPr>
        <p:spPr>
          <a:xfrm>
            <a:off x="3857620" y="1714488"/>
            <a:ext cx="1000132" cy="1071570"/>
          </a:xfrm>
          <a:prstGeom prst="ellipse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 3"/>
          <p:cNvSpPr/>
          <p:nvPr/>
        </p:nvSpPr>
        <p:spPr>
          <a:xfrm>
            <a:off x="2152632" y="4214818"/>
            <a:ext cx="2990872" cy="785818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ÐÐ°ÑÑÐ¸Ð½ÐºÐ¸ Ð¿Ð¾ Ð·Ð°Ð¿ÑÐ¾ÑÑ ÑÑÐ¸ÐºÐ¾ÑÐ°Ð¶Ð½ÑÐµ Ð¸Ð·Ð´ÐµÐ»Ð¸Ñ"/>
          <p:cNvSpPr>
            <a:spLocks noChangeAspect="1" noChangeArrowheads="1"/>
          </p:cNvSpPr>
          <p:nvPr/>
        </p:nvSpPr>
        <p:spPr bwMode="auto">
          <a:xfrm>
            <a:off x="5429256" y="21429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Заголовок 43"/>
          <p:cNvSpPr>
            <a:spLocks noGrp="1"/>
          </p:cNvSpPr>
          <p:nvPr>
            <p:ph type="ctrTitle"/>
          </p:nvPr>
        </p:nvSpPr>
        <p:spPr>
          <a:xfrm>
            <a:off x="142844" y="71414"/>
            <a:ext cx="8929750" cy="642942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smtClean="0">
                <a:ln w="1016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ТУРИЗМ СОҲАСИ УЧУН ИМТИЁЗ ВА ПРЕФЕРЕНЦИЯЛАР</a:t>
            </a:r>
            <a:endParaRPr lang="ru-RU" sz="2000" b="1" dirty="0" smtClean="0">
              <a:ln w="1016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4135135"/>
              </p:ext>
            </p:extLst>
          </p:nvPr>
        </p:nvGraphicFramePr>
        <p:xfrm>
          <a:off x="142844" y="1285860"/>
          <a:ext cx="89297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2143108" y="257174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86578" y="257174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00562" y="71435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ÐÐ°ÑÑÐ¸Ð½ÐºÐ¸ Ð¿Ð¾ Ð·Ð°Ð¿ÑÐ¾ÑÑ ÑÑÐ¸ÐºÐ¾ÑÐ°Ð¶Ð½ÑÐµ Ð¸Ð·Ð´ÐµÐ»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-71462"/>
          <a:ext cx="9144032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915816" y="4005064"/>
            <a:ext cx="6012160" cy="147002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r>
              <a:rPr lang="uz-Cyrl-UZ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Эътиборингиз учун рахмат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4" y="69155"/>
            <a:ext cx="8715404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z-Cyrl-UZ" sz="22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УМУМИЙ </a:t>
            </a:r>
            <a:r>
              <a:rPr lang="uz-Cyrl-UZ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МАЪЛУМОТЛАР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832083"/>
            <a:ext cx="251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Умумий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майдони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</a:p>
          <a:p>
            <a:r>
              <a:rPr lang="ru-RU" sz="16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870,0  кв. км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786190"/>
            <a:ext cx="215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Аҳоли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сони -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386,6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4804816"/>
            <a:ext cx="32861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Асосий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err="1" smtClean="0">
                <a:latin typeface="Times New Roman" pitchFamily="18" charset="0"/>
                <a:cs typeface="Times New Roman" pitchFamily="18" charset="0"/>
              </a:rPr>
              <a:t>фойдаланиладиган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тиллар -</a:t>
            </a:r>
          </a:p>
          <a:p>
            <a:endParaRPr lang="ru-RU" sz="5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z-Cyrl-UZ" smtClean="0">
                <a:latin typeface="Times New Roman" pitchFamily="18" charset="0"/>
                <a:cs typeface="Times New Roman" pitchFamily="18" charset="0"/>
              </a:rPr>
              <a:t>Ўзбек, рус ва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тожик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0654" y="785794"/>
            <a:ext cx="25911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Ташкил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топган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йили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1929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йил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1840704"/>
            <a:ext cx="32861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Жойлашуви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вилоятнинг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жанубий-шарқий қисми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dirty="0" smtClean="0"/>
              <a:t>    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3" name="Рисунок 1" descr="Копия Пастд массивлар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988840"/>
            <a:ext cx="6112283" cy="443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620688"/>
            <a:ext cx="2627784" cy="1869570"/>
          </a:xfrm>
          <a:prstGeom prst="rect">
            <a:avLst/>
          </a:prstGeom>
        </p:spPr>
      </p:pic>
      <p:sp>
        <p:nvSpPr>
          <p:cNvPr id="15" name="Стрелка влево 14"/>
          <p:cNvSpPr/>
          <p:nvPr/>
        </p:nvSpPr>
        <p:spPr>
          <a:xfrm rot="17967224">
            <a:off x="7419734" y="2186285"/>
            <a:ext cx="726052" cy="183576"/>
          </a:xfrm>
          <a:prstGeom prst="leftArrow">
            <a:avLst>
              <a:gd name="adj1" fmla="val 50000"/>
              <a:gd name="adj2" fmla="val 165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46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48614"/>
            <a:ext cx="8929718" cy="500066"/>
          </a:xfr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z-Cyrl-UZ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Транспорт-коммуникация тармоқлари 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763688" y="692696"/>
            <a:ext cx="7237436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Туман ҳудудидан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83</a:t>
            </a: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Ҳалқаро автомобил йўллари ўтган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63688" y="2276872"/>
            <a:ext cx="723746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Туман ҳудудидан 68 км узунликдаги темир йўл линиялари ўтган.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763688" y="5229200"/>
            <a:ext cx="7237436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uz-Cyrl-U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 энергияси, газ, ичимлик сув ва оқова сув тармоқлари мавжуд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63688" y="3789040"/>
            <a:ext cx="7200800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Туман марказидан Самарқанд </a:t>
            </a:r>
            <a:r>
              <a:rPr lang="uz-Cyrl-U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шаҳригача бўлган</a:t>
            </a:r>
            <a:r>
              <a:rPr kumimoji="0" lang="uz-Cyrl-UZ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энг яқин масофа  </a:t>
            </a: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25 км.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4" descr="ÐÐ°ÑÑÐ¸Ð½ÐºÐ¸ Ð¿Ð¾ Ð·Ð°Ð¿ÑÐ¾ÑÑ ÐÐ²ÑÐ¾Ð¼Ð¾Ð±Ð¸Ð»ÑÐ½Ð°Ñ Ð´Ð¾ÑÐ¾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0" y="692696"/>
            <a:ext cx="1512169" cy="1368152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ÑÐ¾ÑÐ¾ Ð°Ð½Ð¸Ð¼Ð°ÑÐ¸Ñ ÑÐ°Ð¼Ð°ÑÐºÐ°Ð½Ð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789040"/>
            <a:ext cx="1584176" cy="1224136"/>
          </a:xfrm>
          <a:prstGeom prst="rect">
            <a:avLst/>
          </a:prstGeom>
          <a:noFill/>
        </p:spPr>
      </p:pic>
      <p:pic>
        <p:nvPicPr>
          <p:cNvPr id="13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1506201" cy="1152128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ÑÐ¾ÑÐ¾ ÐºÐ¾Ð¼Ð¼ÑÐ½Ð°Ð»ÑÐ½ÑÐµ ÑÑÐ»ÑÐ³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229200"/>
            <a:ext cx="1584176" cy="12961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1414"/>
            <a:ext cx="8929718" cy="500066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z-Cyrl-UZ" sz="3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Ресурслар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2844" y="857232"/>
            <a:ext cx="2714644" cy="114300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Меҳнат ресурслари</a:t>
            </a:r>
            <a:endParaRPr lang="ru-RU" sz="24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56" y="642918"/>
            <a:ext cx="46434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Меҳнатга лаёқатли аҳоли – 182,6 минг киши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9188" y="1071546"/>
            <a:ext cx="4643406" cy="7858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Иқтисодий фаол аҳоли – 121,2 минг киши;</a:t>
            </a:r>
          </a:p>
          <a:p>
            <a:r>
              <a:rPr lang="uz-Cyrl-UZ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шундан: - аёллар 59,4 минг киши;</a:t>
            </a:r>
          </a:p>
          <a:p>
            <a:r>
              <a:rPr lang="uz-Cyrl-UZ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- эркаклар 61,8 минг киши.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29124" y="1857364"/>
            <a:ext cx="4643438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Жами банд бўлган аҳоли – 132,0 минг киши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42844" y="2643182"/>
            <a:ext cx="2714644" cy="1143008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 ресурслари</a:t>
            </a:r>
            <a:endParaRPr lang="ru-RU" sz="24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29156" y="2357430"/>
            <a:ext cx="4643438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Суғориладиган майдон –42,2 минг га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29124" y="2786058"/>
            <a:ext cx="4643470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Лалми майдон – 8,4 минг га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29124" y="3214686"/>
            <a:ext cx="4643470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Яйловлар – 7,4 минг га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29124" y="3643314"/>
            <a:ext cx="4643470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Бўз ерлар – 109 га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42844" y="5929330"/>
            <a:ext cx="2643206" cy="92867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 ресурслари</a:t>
            </a:r>
            <a:endParaRPr lang="ru-RU" sz="20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триховая стрелка вправо 33"/>
          <p:cNvSpPr/>
          <p:nvPr/>
        </p:nvSpPr>
        <p:spPr>
          <a:xfrm>
            <a:off x="2786050" y="6357958"/>
            <a:ext cx="1571636" cy="357190"/>
          </a:xfrm>
          <a:prstGeom prst="stripedRightArrow">
            <a:avLst>
              <a:gd name="adj1" fmla="val 50000"/>
              <a:gd name="adj2" fmla="val 5775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9124" y="6357958"/>
            <a:ext cx="4643470" cy="4286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517,6 млн. литр куб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42876" y="4572008"/>
            <a:ext cx="2643206" cy="1143008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24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Хомашё  ресурслари</a:t>
            </a:r>
            <a:endParaRPr lang="ru-RU" sz="24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29156" y="4143380"/>
            <a:ext cx="46434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Қум-шағал -15,5 минг м.куб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29156" y="4500570"/>
            <a:ext cx="46434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Пишиқ ғишт ҳом-ашёси-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4792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 куб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2857488" y="714356"/>
            <a:ext cx="1428760" cy="1500198"/>
          </a:xfrm>
          <a:prstGeom prst="chevron">
            <a:avLst>
              <a:gd name="adj" fmla="val 60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2857488" y="2428868"/>
            <a:ext cx="1428760" cy="1571636"/>
          </a:xfrm>
          <a:prstGeom prst="chevron">
            <a:avLst>
              <a:gd name="adj" fmla="val 6454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429156" y="4857760"/>
            <a:ext cx="46434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Мева-сабзавот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180,2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тонна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429156" y="5214950"/>
            <a:ext cx="46434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Гўшт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- 21,2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тонна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2857488" y="4286256"/>
            <a:ext cx="1428760" cy="1857388"/>
          </a:xfrm>
          <a:prstGeom prst="chevron">
            <a:avLst>
              <a:gd name="adj" fmla="val 6360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429156" y="5572140"/>
            <a:ext cx="46434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123,6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минг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тонна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429124" y="5929330"/>
            <a:ext cx="4643438" cy="3571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z-Cyrl-UZ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 – 127,2 минг дц м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6018996" y="5572140"/>
            <a:ext cx="2592288" cy="12858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8996" y="1000109"/>
            <a:ext cx="2593154" cy="10436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018996" y="2071679"/>
            <a:ext cx="2593154" cy="11389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018996" y="3286125"/>
            <a:ext cx="2592288" cy="1040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018996" y="4429132"/>
            <a:ext cx="2592288" cy="10627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35932" y="928670"/>
            <a:ext cx="2003820" cy="100013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Сабзавотни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 ишлаш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38196" y="2071678"/>
            <a:ext cx="2016224" cy="102958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Мевани қайта ишлаш</a:t>
            </a: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38196" y="3357562"/>
            <a:ext cx="2016224" cy="95244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Узумни қайта ишлаш</a:t>
            </a: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338196" y="4500570"/>
            <a:ext cx="2016224" cy="946742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Гўштни қайта ишлаш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38196" y="5572140"/>
            <a:ext cx="2016224" cy="1012480"/>
          </a:xfrm>
          <a:prstGeom prst="snip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Сутни қайта ишлаш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2428301" y="928670"/>
            <a:ext cx="3456384" cy="110671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ҳажми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Корхоналар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сони</a:t>
            </a: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қуввати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даражаси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364694"/>
              </p:ext>
            </p:extLst>
          </p:nvPr>
        </p:nvGraphicFramePr>
        <p:xfrm>
          <a:off x="6156176" y="476672"/>
          <a:ext cx="2448272" cy="612068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078534"/>
                <a:gridCol w="1369738"/>
              </a:tblGrid>
              <a:tr h="486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Ўлчов</a:t>
                      </a:r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бирлиги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йил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3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ҳақиқатда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143,5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бирлик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та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992">
                <a:tc>
                  <a:txBody>
                    <a:bodyPr/>
                    <a:lstStyle/>
                    <a:p>
                      <a:pPr algn="ctr" fontAlgn="ctr"/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бирлик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та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553">
                <a:tc>
                  <a:txBody>
                    <a:bodyPr/>
                    <a:lstStyle/>
                    <a:p>
                      <a:pPr algn="ctr" fontAlgn="ctr"/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бирлик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та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648">
                <a:tc>
                  <a:txBody>
                    <a:bodyPr/>
                    <a:lstStyle/>
                    <a:p>
                      <a:pPr algn="ctr" fontAlgn="ctr"/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бирлик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та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 тонна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648">
                <a:tc>
                  <a:txBody>
                    <a:bodyPr/>
                    <a:lstStyle/>
                    <a:p>
                      <a:pPr algn="ctr" fontAlgn="ctr"/>
                      <a:endParaRPr lang="ru-RU" sz="13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</a:t>
                      </a:r>
                      <a:r>
                        <a:rPr lang="ru-RU" sz="13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бирлик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та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2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минг тонна</a:t>
                      </a:r>
                      <a:endParaRPr lang="ru-RU" sz="13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" marR="3973" marT="39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Пятиугольник 26"/>
          <p:cNvSpPr/>
          <p:nvPr/>
        </p:nvSpPr>
        <p:spPr>
          <a:xfrm>
            <a:off x="2428301" y="5643578"/>
            <a:ext cx="3456384" cy="10001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ҳажми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Корхоналар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сони</a:t>
            </a: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қуввати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даражаси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2428301" y="2143116"/>
            <a:ext cx="3456384" cy="110671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ҳажми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Корхоналар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сони</a:t>
            </a: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қуввати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даражаси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2428301" y="3357562"/>
            <a:ext cx="3456384" cy="110671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ҳажми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Корхоналар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сони</a:t>
            </a: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қуввати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даражаси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2428301" y="4572008"/>
            <a:ext cx="3456384" cy="100013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ҳажми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Корхоналар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сони</a:t>
            </a: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қуввати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ишлаш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даражаси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14282" y="116632"/>
            <a:ext cx="8929718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Туманга</a:t>
            </a:r>
            <a:r>
              <a:rPr lang="ru-RU" alt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alt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қишлоқ хўжалиги маҳсулотларини қайта ишловчи корхоналарни жалб қилиш</a:t>
            </a:r>
            <a:endParaRPr lang="ru-RU" altLang="ru-RU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22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" grpId="0" animBg="1"/>
      <p:bldP spid="70" grpId="0" animBg="1"/>
      <p:bldP spid="71" grpId="0" animBg="1"/>
      <p:bldP spid="72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876393"/>
          <a:ext cx="8715437" cy="550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238"/>
                <a:gridCol w="2661217"/>
                <a:gridCol w="2882982"/>
              </a:tblGrid>
              <a:tr h="1214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Мева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тури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Экилган майдони (га)</a:t>
                      </a:r>
                      <a:endParaRPr kumimoji="0" lang="ru-RU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Ялпи ҳосили (тонна)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2278">
                <a:tc>
                  <a:txBody>
                    <a:bodyPr/>
                    <a:lstStyle/>
                    <a:p>
                      <a:pPr algn="l"/>
                      <a:r>
                        <a:rPr lang="ru-RU" sz="2400" b="1" smtClean="0">
                          <a:latin typeface="Times New Roman" pitchFamily="18" charset="0"/>
                          <a:cs typeface="Times New Roman" pitchFamily="18" charset="0"/>
                        </a:rPr>
                        <a:t>Олма</a:t>
                      </a:r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554,1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8310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2278">
                <a:tc>
                  <a:txBody>
                    <a:bodyPr/>
                    <a:lstStyle/>
                    <a:p>
                      <a:pPr algn="l"/>
                      <a:r>
                        <a:rPr lang="ru-RU" sz="2400" b="1" smtClean="0">
                          <a:latin typeface="Times New Roman" pitchFamily="18" charset="0"/>
                          <a:cs typeface="Times New Roman" pitchFamily="18" charset="0"/>
                        </a:rPr>
                        <a:t>Олхўри</a:t>
                      </a:r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529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227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Гилос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2278">
                <a:tc>
                  <a:txBody>
                    <a:bodyPr/>
                    <a:lstStyle/>
                    <a:p>
                      <a:pPr algn="l"/>
                      <a:r>
                        <a:rPr lang="ru-RU" sz="2400" b="1" smtClean="0">
                          <a:latin typeface="Times New Roman" pitchFamily="18" charset="0"/>
                          <a:cs typeface="Times New Roman" pitchFamily="18" charset="0"/>
                        </a:rPr>
                        <a:t>Нок</a:t>
                      </a:r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2278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Узум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912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8755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28825">
                <a:tc>
                  <a:txBody>
                    <a:bodyPr/>
                    <a:lstStyle/>
                    <a:p>
                      <a:pPr algn="l"/>
                      <a:r>
                        <a:rPr lang="ru-RU" sz="2400" b="1" smtClean="0">
                          <a:latin typeface="Times New Roman" pitchFamily="18" charset="0"/>
                          <a:cs typeface="Times New Roman" pitchFamily="18" charset="0"/>
                        </a:rPr>
                        <a:t>Жами</a:t>
                      </a:r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17858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14282" y="71438"/>
            <a:ext cx="8715404" cy="6429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Мева боғлари</a:t>
            </a: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14"/>
            <a:ext cx="8643966" cy="714380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z-Cyrl-U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Хорижий инвестиция иштирокидаги корхоналар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32" y="571480"/>
            <a:ext cx="4643470" cy="35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Хорижий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инвестициялар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иштирокидаги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корхоналар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сони –  13 та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Асосий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хорижий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ҳамкор давлатлар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Хитой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uz-Cyrl-UZ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Россия, Хиндистон...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7892" name="AutoShape 4" descr="ÐÐ°ÑÑÐ¸Ð½ÐºÐ¸ Ð¿Ð¾ Ð·Ð°Ð¿ÑÐ¾ÑÑ ÑÑÐ¸ÐºÐ¾ÑÐ°Ð¶Ð½ÑÐµ Ð¸Ð·Ð´ÐµÐ»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" name="Picture 2" descr="C:\Documents and Settings\User\Рабочий стол\расм 2\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3579" y="4071918"/>
            <a:ext cx="4179123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" descr="C:\Documents and Settings\User\Рабочий стол\расм 2\29fef3dba335a125d3df0756d0f6b16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4083836"/>
            <a:ext cx="4143404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Рисунок 6" descr="poy 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57752" y="2492896"/>
            <a:ext cx="1785950" cy="142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4" name="Picture 2" descr="C:\Documents and Settings\User\Рабочий стол\Расимлар\images (2)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86314" y="1124744"/>
            <a:ext cx="200026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4" descr="C:\Documents and Settings\User\Рабочий стол\Расимлар\images (3)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58016" y="1124744"/>
            <a:ext cx="2000264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AutoShape 2" descr="ÐÐ°ÑÑÐ¸Ð½ÐºÐ¸ Ð¿Ð¾ Ð·Ð°Ð¿ÑÐ¾ÑÑ ÑÐ¾ÑÐ¾ Ð¿ÑÐ¾Ð¸Ð·Ð²Ð¾Ð´ÑÑÐ²Ð° ÐºÐµÑÐ¿Ðµ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ÐÐ°ÑÑÐ¸Ð½ÐºÐ¸ Ð¿Ð¾ Ð·Ð°Ð¿ÑÐ¾ÑÑ ÑÐ¾ÑÐ¾ Ð¿ÑÐ¾Ð¸Ð·Ð²Ð¾Ð´ÑÑÐ²Ð° ÐºÐµÑÐ¿Ðµ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ÐÐ°ÑÑÐ¸Ð½ÐºÐ¸ Ð¿Ð¾ Ð·Ð°Ð¿ÑÐ¾ÑÑ ÑÐ¾ÑÐ¾ Ð¿ÑÐ¾Ð¸Ð·Ð²Ð¾Ð´ÑÑÐ²Ð° ÐºÐµÑÐ¿ÐµÑ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14"/>
            <a:ext cx="8715436" cy="714380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z-Cyrl-UZ" sz="3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Ҳудуднинг экспорт салоҳияти</a:t>
            </a:r>
            <a:endParaRPr lang="ru-RU" sz="3000" b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627959544"/>
              </p:ext>
            </p:extLst>
          </p:nvPr>
        </p:nvGraphicFramePr>
        <p:xfrm>
          <a:off x="148281" y="2857520"/>
          <a:ext cx="4423719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8"/>
          <p:cNvGrpSpPr/>
          <p:nvPr/>
        </p:nvGrpSpPr>
        <p:grpSpPr>
          <a:xfrm>
            <a:off x="214282" y="1335678"/>
            <a:ext cx="4034109" cy="593124"/>
            <a:chOff x="5713036" y="420134"/>
            <a:chExt cx="3958399" cy="593124"/>
          </a:xfrm>
          <a:solidFill>
            <a:schemeClr val="bg2">
              <a:lumMod val="90000"/>
            </a:schemeClr>
          </a:solidFill>
        </p:grpSpPr>
        <p:grpSp>
          <p:nvGrpSpPr>
            <p:cNvPr id="4" name="Группа 9"/>
            <p:cNvGrpSpPr/>
            <p:nvPr/>
          </p:nvGrpSpPr>
          <p:grpSpPr>
            <a:xfrm>
              <a:off x="5713036" y="420134"/>
              <a:ext cx="3958399" cy="593124"/>
              <a:chOff x="5285736" y="214184"/>
              <a:chExt cx="4451386" cy="593124"/>
            </a:xfrm>
            <a:grpFill/>
            <a:effectLst>
              <a:outerShdw sx="1000" sy="1000" algn="ctr" rotWithShape="0">
                <a:srgbClr val="000000"/>
              </a:outerShdw>
            </a:effectLst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5285736" y="214184"/>
                <a:ext cx="3858262" cy="5931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ый треугольник 11"/>
              <p:cNvSpPr/>
              <p:nvPr/>
            </p:nvSpPr>
            <p:spPr>
              <a:xfrm rot="5400000" flipH="1">
                <a:off x="9143998" y="214184"/>
                <a:ext cx="593124" cy="59312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5774441" y="556744"/>
              <a:ext cx="3430963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z-Cyrl-UZ" sz="2000" b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Экспорт </a:t>
              </a:r>
              <a:r>
                <a:rPr lang="uz-Cyrl-UZ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географияси</a:t>
              </a:r>
              <a:endPara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3"/>
          <p:cNvGrpSpPr/>
          <p:nvPr/>
        </p:nvGrpSpPr>
        <p:grpSpPr>
          <a:xfrm>
            <a:off x="4895606" y="1335678"/>
            <a:ext cx="4034112" cy="593124"/>
            <a:chOff x="5185597" y="420134"/>
            <a:chExt cx="3958402" cy="593124"/>
          </a:xfrm>
          <a:solidFill>
            <a:schemeClr val="bg2">
              <a:lumMod val="90000"/>
            </a:schemeClr>
          </a:solidFill>
        </p:grpSpPr>
        <p:grpSp>
          <p:nvGrpSpPr>
            <p:cNvPr id="7" name="Группа 14"/>
            <p:cNvGrpSpPr/>
            <p:nvPr/>
          </p:nvGrpSpPr>
          <p:grpSpPr>
            <a:xfrm>
              <a:off x="5185597" y="420134"/>
              <a:ext cx="3958402" cy="593124"/>
              <a:chOff x="4692610" y="214184"/>
              <a:chExt cx="4451389" cy="593124"/>
            </a:xfrm>
            <a:grpFill/>
            <a:effectLst>
              <a:outerShdw sx="1000" sy="1000" algn="ctr" rotWithShape="0">
                <a:srgbClr val="000000"/>
              </a:outerShdw>
            </a:effectLst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5285737" y="214184"/>
                <a:ext cx="3858262" cy="5931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 rot="16200000">
                <a:off x="4692610" y="214184"/>
                <a:ext cx="593124" cy="59312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5449314" y="547418"/>
              <a:ext cx="3599823" cy="4001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uz-Cyrl-UZ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Экспорт</a:t>
              </a:r>
              <a:r>
                <a:rPr lang="uz-Cyrl-UZ" sz="2000" b="1" dirty="0" smtClean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uz-Cyrl-UZ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миқдори</a:t>
              </a:r>
              <a:endPara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-285784" y="2285992"/>
            <a:ext cx="471490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Россия, Қозоғистон, </a:t>
            </a:r>
            <a:r>
              <a:rPr kumimoji="0" lang="uz-Cyrl-UZ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Туркия,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z-Cyrl-UZ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Қирғизистон, Афғонистон,  Тожикистон...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4908" y="3214686"/>
            <a:ext cx="4143404" cy="7143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z-Cyrl-U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12,7 млн. доллар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643470" y="3929066"/>
            <a:ext cx="2357454" cy="157163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z-Cyrl-U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Қишлоқ хўжалиги маҳсулотлари – 11,2 млн. долл.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15172" y="3929066"/>
            <a:ext cx="2357422" cy="16430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z-Cyrl-U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Саноат маҳсулотлари – 1,5 млн. долл.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6" y="71414"/>
            <a:ext cx="8929718" cy="714380"/>
          </a:xfr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z-Cyrl-UZ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ҲОРИЖИЙ ИНВЕСТИЦИЯЛАР БЎЙИЧА ҚОНУНЧИЛИК АСОСЛАРИ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½Ð°ÑÐµÐ»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493085205"/>
              </p:ext>
            </p:extLst>
          </p:nvPr>
        </p:nvGraphicFramePr>
        <p:xfrm>
          <a:off x="71406" y="928671"/>
          <a:ext cx="900115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596</Words>
  <Application>Microsoft Office PowerPoint</Application>
  <PresentationFormat>Экран (4:3)</PresentationFormat>
  <Paragraphs>187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Самарқанд вилояти,  Пастдарғом туманининг  савдо-иқтисодий ва инвестиция фаоллигини ошириш  имкониятлари </vt:lpstr>
      <vt:lpstr>Слайд 2</vt:lpstr>
      <vt:lpstr>Транспорт-коммуникация тармоқлари </vt:lpstr>
      <vt:lpstr>Ресурслар</vt:lpstr>
      <vt:lpstr>Слайд 5</vt:lpstr>
      <vt:lpstr>Слайд 6</vt:lpstr>
      <vt:lpstr>Хорижий инвестиция иштирокидаги корхоналар</vt:lpstr>
      <vt:lpstr>Ҳудуднинг экспорт салоҳияти</vt:lpstr>
      <vt:lpstr>ҲОРИЖИЙ ИНВЕСТИЦИЯЛАР БЎЙИЧА ҚОНУНЧИЛИК АСОСЛАРИ</vt:lpstr>
      <vt:lpstr>Хорижий инвесторлар учун имтиёз ва преференциялар</vt:lpstr>
      <vt:lpstr>Кичик саноат зонаси иштирокчиларига имтиёз ва преференциялар</vt:lpstr>
      <vt:lpstr>ТУРИЗМ СОҲАСИ УЧУН ИМТИЁЗ ВА ПРЕФЕРЕНЦИЯЛАР</vt:lpstr>
      <vt:lpstr>Эътиборингиз учун рахмат !!!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MFPC™</cp:lastModifiedBy>
  <cp:revision>27</cp:revision>
  <dcterms:created xsi:type="dcterms:W3CDTF">2017-08-22T16:05:04Z</dcterms:created>
  <dcterms:modified xsi:type="dcterms:W3CDTF">2018-09-24T15:59:05Z</dcterms:modified>
</cp:coreProperties>
</file>